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278" r:id="rId5"/>
    <p:sldMasterId id="2147484309" r:id="rId6"/>
    <p:sldMasterId id="2147484311" r:id="rId7"/>
  </p:sldMasterIdLst>
  <p:notesMasterIdLst>
    <p:notesMasterId r:id="rId50"/>
  </p:notesMasterIdLst>
  <p:handoutMasterIdLst>
    <p:handoutMasterId r:id="rId51"/>
  </p:handoutMasterIdLst>
  <p:sldIdLst>
    <p:sldId id="2006" r:id="rId8"/>
    <p:sldId id="2022" r:id="rId9"/>
    <p:sldId id="1979" r:id="rId10"/>
    <p:sldId id="1767" r:id="rId11"/>
    <p:sldId id="2037" r:id="rId12"/>
    <p:sldId id="2033" r:id="rId13"/>
    <p:sldId id="2032" r:id="rId14"/>
    <p:sldId id="2020" r:id="rId15"/>
    <p:sldId id="2002" r:id="rId16"/>
    <p:sldId id="2018" r:id="rId17"/>
    <p:sldId id="2029" r:id="rId18"/>
    <p:sldId id="1975" r:id="rId19"/>
    <p:sldId id="1950" r:id="rId20"/>
    <p:sldId id="1960" r:id="rId21"/>
    <p:sldId id="1959" r:id="rId22"/>
    <p:sldId id="1755" r:id="rId23"/>
    <p:sldId id="1976" r:id="rId24"/>
    <p:sldId id="2003" r:id="rId25"/>
    <p:sldId id="1800" r:id="rId26"/>
    <p:sldId id="1811" r:id="rId27"/>
    <p:sldId id="1819" r:id="rId28"/>
    <p:sldId id="1798" r:id="rId29"/>
    <p:sldId id="1890" r:id="rId30"/>
    <p:sldId id="1891" r:id="rId31"/>
    <p:sldId id="1868" r:id="rId32"/>
    <p:sldId id="1956" r:id="rId33"/>
    <p:sldId id="1883" r:id="rId34"/>
    <p:sldId id="1863" r:id="rId35"/>
    <p:sldId id="1913" r:id="rId36"/>
    <p:sldId id="2038" r:id="rId37"/>
    <p:sldId id="2039" r:id="rId38"/>
    <p:sldId id="2041" r:id="rId39"/>
    <p:sldId id="2043" r:id="rId40"/>
    <p:sldId id="1992" r:id="rId41"/>
    <p:sldId id="2034" r:id="rId42"/>
    <p:sldId id="1996" r:id="rId43"/>
    <p:sldId id="1993" r:id="rId44"/>
    <p:sldId id="1988" r:id="rId45"/>
    <p:sldId id="2042" r:id="rId46"/>
    <p:sldId id="2005" r:id="rId47"/>
    <p:sldId id="1952" r:id="rId48"/>
    <p:sldId id="1985" r:id="rId49"/>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D75A0D65-BF15-4822-BC6D-74C66FDCD9EE}">
          <p14:sldIdLst>
            <p14:sldId id="2006"/>
          </p14:sldIdLst>
        </p14:section>
        <p14:section name="HRNet" id="{DEB20431-1D94-46E8-8C3D-2174D9E7ECB6}">
          <p14:sldIdLst>
            <p14:sldId id="2022"/>
            <p14:sldId id="1979"/>
            <p14:sldId id="1767"/>
            <p14:sldId id="2037"/>
            <p14:sldId id="2033"/>
            <p14:sldId id="2032"/>
            <p14:sldId id="2020"/>
            <p14:sldId id="2002"/>
            <p14:sldId id="2018"/>
            <p14:sldId id="2029"/>
            <p14:sldId id="1975"/>
            <p14:sldId id="1950"/>
            <p14:sldId id="1960"/>
            <p14:sldId id="1959"/>
            <p14:sldId id="1755"/>
            <p14:sldId id="1976"/>
            <p14:sldId id="2003"/>
            <p14:sldId id="1800"/>
            <p14:sldId id="1811"/>
            <p14:sldId id="1819"/>
            <p14:sldId id="1798"/>
            <p14:sldId id="1890"/>
            <p14:sldId id="1891"/>
            <p14:sldId id="1868"/>
            <p14:sldId id="1956"/>
            <p14:sldId id="1883"/>
            <p14:sldId id="1863"/>
            <p14:sldId id="1913"/>
            <p14:sldId id="2038"/>
            <p14:sldId id="2039"/>
            <p14:sldId id="2041"/>
            <p14:sldId id="2043"/>
            <p14:sldId id="1992"/>
            <p14:sldId id="2034"/>
            <p14:sldId id="1996"/>
            <p14:sldId id="1993"/>
            <p14:sldId id="1988"/>
            <p14:sldId id="2042"/>
            <p14:sldId id="2005"/>
            <p14:sldId id="1952"/>
            <p14:sldId id="1985"/>
          </p14:sldIdLst>
        </p14:section>
      </p14:sectionLst>
    </p:ext>
    <p:ext uri="{EFAFB233-063F-42B5-8137-9DF3F51BA10A}">
      <p15:sldGuideLst xmlns:p15="http://schemas.microsoft.com/office/powerpoint/2012/main">
        <p15:guide id="1" orient="horz" pos="2275" userDrawn="1">
          <p15:clr>
            <a:srgbClr val="A4A3A4"/>
          </p15:clr>
        </p15:guide>
        <p15:guide id="2" pos="6437"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ingdong Wang" initials="JW" lastIdx="1" clrIdx="4">
    <p:extLst>
      <p:ext uri="{19B8F6BF-5375-455C-9EA6-DF929625EA0E}">
        <p15:presenceInfo xmlns:p15="http://schemas.microsoft.com/office/powerpoint/2012/main" userId="S-1-5-21-2146773085-903363285-719344707-583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7030A0"/>
    <a:srgbClr val="7F45AA"/>
    <a:srgbClr val="525252"/>
    <a:srgbClr val="0000FF"/>
    <a:srgbClr val="E9CFE4"/>
    <a:srgbClr val="62FC24"/>
    <a:srgbClr val="107C10"/>
    <a:srgbClr val="00176B"/>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D6709-5980-4A83-9A33-70260AA0FC47}" v="5" dt="2019-07-31T00:51:39.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77495" autoAdjust="0"/>
  </p:normalViewPr>
  <p:slideViewPr>
    <p:cSldViewPr snapToGrid="0">
      <p:cViewPr varScale="1">
        <p:scale>
          <a:sx n="96" d="100"/>
          <a:sy n="96" d="100"/>
        </p:scale>
        <p:origin x="690" y="78"/>
      </p:cViewPr>
      <p:guideLst>
        <p:guide orient="horz" pos="2275"/>
        <p:guide pos="6437"/>
      </p:guideLst>
    </p:cSldViewPr>
  </p:slideViewPr>
  <p:outlineViewPr>
    <p:cViewPr>
      <p:scale>
        <a:sx n="33" d="100"/>
        <a:sy n="33" d="100"/>
      </p:scale>
      <p:origin x="0" y="-90528"/>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9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dong Wang" userId="76f82229-9688-4a1a-9238-c8cc69f92df4" providerId="ADAL" clId="{663D6709-5980-4A83-9A33-70260AA0FC47}"/>
    <pc:docChg chg="custSel modSld sldOrd">
      <pc:chgData name="Jingdong Wang" userId="76f82229-9688-4a1a-9238-c8cc69f92df4" providerId="ADAL" clId="{663D6709-5980-4A83-9A33-70260AA0FC47}" dt="2019-07-31T00:51:39.368" v="291"/>
      <pc:docMkLst>
        <pc:docMk/>
      </pc:docMkLst>
      <pc:sldChg chg="modSp">
        <pc:chgData name="Jingdong Wang" userId="76f82229-9688-4a1a-9238-c8cc69f92df4" providerId="ADAL" clId="{663D6709-5980-4A83-9A33-70260AA0FC47}" dt="2019-07-31T00:41:00.452" v="1" actId="6549"/>
        <pc:sldMkLst>
          <pc:docMk/>
          <pc:sldMk cId="3831752026" sldId="1587"/>
        </pc:sldMkLst>
        <pc:spChg chg="mod">
          <ac:chgData name="Jingdong Wang" userId="76f82229-9688-4a1a-9238-c8cc69f92df4" providerId="ADAL" clId="{663D6709-5980-4A83-9A33-70260AA0FC47}" dt="2019-07-31T00:41:00.452" v="1" actId="6549"/>
          <ac:spMkLst>
            <pc:docMk/>
            <pc:sldMk cId="3831752026" sldId="1587"/>
            <ac:spMk id="8" creationId="{71840486-E3FF-4369-BDE8-7DF5737F18FB}"/>
          </ac:spMkLst>
        </pc:spChg>
      </pc:sldChg>
      <pc:sldChg chg="delSp">
        <pc:chgData name="Jingdong Wang" userId="76f82229-9688-4a1a-9238-c8cc69f92df4" providerId="ADAL" clId="{663D6709-5980-4A83-9A33-70260AA0FC47}" dt="2019-07-31T00:42:28.269" v="3" actId="478"/>
        <pc:sldMkLst>
          <pc:docMk/>
          <pc:sldMk cId="520978550" sldId="1629"/>
        </pc:sldMkLst>
        <pc:spChg chg="del">
          <ac:chgData name="Jingdong Wang" userId="76f82229-9688-4a1a-9238-c8cc69f92df4" providerId="ADAL" clId="{663D6709-5980-4A83-9A33-70260AA0FC47}" dt="2019-07-31T00:42:28.269" v="3" actId="478"/>
          <ac:spMkLst>
            <pc:docMk/>
            <pc:sldMk cId="520978550" sldId="1629"/>
            <ac:spMk id="7" creationId="{F027D5F5-FC67-4367-BC3B-E39A47698A1A}"/>
          </ac:spMkLst>
        </pc:spChg>
      </pc:sldChg>
      <pc:sldChg chg="delSp modSp">
        <pc:chgData name="Jingdong Wang" userId="76f82229-9688-4a1a-9238-c8cc69f92df4" providerId="ADAL" clId="{663D6709-5980-4A83-9A33-70260AA0FC47}" dt="2019-07-31T00:42:57.941" v="5" actId="478"/>
        <pc:sldMkLst>
          <pc:docMk/>
          <pc:sldMk cId="2755848391" sldId="1639"/>
        </pc:sldMkLst>
        <pc:spChg chg="del mod">
          <ac:chgData name="Jingdong Wang" userId="76f82229-9688-4a1a-9238-c8cc69f92df4" providerId="ADAL" clId="{663D6709-5980-4A83-9A33-70260AA0FC47}" dt="2019-07-31T00:42:57.941" v="5" actId="478"/>
          <ac:spMkLst>
            <pc:docMk/>
            <pc:sldMk cId="2755848391" sldId="1639"/>
            <ac:spMk id="7" creationId="{F027D5F5-FC67-4367-BC3B-E39A47698A1A}"/>
          </ac:spMkLst>
        </pc:spChg>
      </pc:sldChg>
      <pc:sldChg chg="delSp">
        <pc:chgData name="Jingdong Wang" userId="76f82229-9688-4a1a-9238-c8cc69f92df4" providerId="ADAL" clId="{663D6709-5980-4A83-9A33-70260AA0FC47}" dt="2019-07-31T00:41:48.327" v="2" actId="478"/>
        <pc:sldMkLst>
          <pc:docMk/>
          <pc:sldMk cId="431543786" sldId="1641"/>
        </pc:sldMkLst>
        <pc:spChg chg="del">
          <ac:chgData name="Jingdong Wang" userId="76f82229-9688-4a1a-9238-c8cc69f92df4" providerId="ADAL" clId="{663D6709-5980-4A83-9A33-70260AA0FC47}" dt="2019-07-31T00:41:48.327" v="2" actId="478"/>
          <ac:spMkLst>
            <pc:docMk/>
            <pc:sldMk cId="431543786" sldId="1641"/>
            <ac:spMk id="7" creationId="{F027D5F5-FC67-4367-BC3B-E39A47698A1A}"/>
          </ac:spMkLst>
        </pc:spChg>
      </pc:sldChg>
      <pc:sldChg chg="delSp">
        <pc:chgData name="Jingdong Wang" userId="76f82229-9688-4a1a-9238-c8cc69f92df4" providerId="ADAL" clId="{663D6709-5980-4A83-9A33-70260AA0FC47}" dt="2019-07-31T00:43:18.983" v="6" actId="478"/>
        <pc:sldMkLst>
          <pc:docMk/>
          <pc:sldMk cId="1053535965" sldId="1659"/>
        </pc:sldMkLst>
        <pc:spChg chg="del">
          <ac:chgData name="Jingdong Wang" userId="76f82229-9688-4a1a-9238-c8cc69f92df4" providerId="ADAL" clId="{663D6709-5980-4A83-9A33-70260AA0FC47}" dt="2019-07-31T00:43:18.983" v="6" actId="478"/>
          <ac:spMkLst>
            <pc:docMk/>
            <pc:sldMk cId="1053535965" sldId="1659"/>
            <ac:spMk id="7" creationId="{F027D5F5-FC67-4367-BC3B-E39A47698A1A}"/>
          </ac:spMkLst>
        </pc:spChg>
      </pc:sldChg>
      <pc:sldChg chg="modSp">
        <pc:chgData name="Jingdong Wang" userId="76f82229-9688-4a1a-9238-c8cc69f92df4" providerId="ADAL" clId="{663D6709-5980-4A83-9A33-70260AA0FC47}" dt="2019-07-31T00:46:32.676" v="29" actId="207"/>
        <pc:sldMkLst>
          <pc:docMk/>
          <pc:sldMk cId="826062893" sldId="1665"/>
        </pc:sldMkLst>
        <pc:spChg chg="mod">
          <ac:chgData name="Jingdong Wang" userId="76f82229-9688-4a1a-9238-c8cc69f92df4" providerId="ADAL" clId="{663D6709-5980-4A83-9A33-70260AA0FC47}" dt="2019-07-31T00:46:32.676" v="29" actId="207"/>
          <ac:spMkLst>
            <pc:docMk/>
            <pc:sldMk cId="826062893" sldId="1665"/>
            <ac:spMk id="10" creationId="{678C1DA9-921B-4B49-8889-48ACC9CE49FB}"/>
          </ac:spMkLst>
        </pc:spChg>
      </pc:sldChg>
      <pc:sldChg chg="modSp">
        <pc:chgData name="Jingdong Wang" userId="76f82229-9688-4a1a-9238-c8cc69f92df4" providerId="ADAL" clId="{663D6709-5980-4A83-9A33-70260AA0FC47}" dt="2019-07-31T00:44:45.141" v="20" actId="20577"/>
        <pc:sldMkLst>
          <pc:docMk/>
          <pc:sldMk cId="2823112212" sldId="1751"/>
        </pc:sldMkLst>
        <pc:graphicFrameChg chg="modGraphic">
          <ac:chgData name="Jingdong Wang" userId="76f82229-9688-4a1a-9238-c8cc69f92df4" providerId="ADAL" clId="{663D6709-5980-4A83-9A33-70260AA0FC47}" dt="2019-07-31T00:44:45.141" v="20" actId="20577"/>
          <ac:graphicFrameMkLst>
            <pc:docMk/>
            <pc:sldMk cId="2823112212" sldId="1751"/>
            <ac:graphicFrameMk id="3" creationId="{74D2F352-8CD1-474A-92D4-DB6E20B6C8BA}"/>
          </ac:graphicFrameMkLst>
        </pc:graphicFrameChg>
      </pc:sldChg>
      <pc:sldChg chg="delSp">
        <pc:chgData name="Jingdong Wang" userId="76f82229-9688-4a1a-9238-c8cc69f92df4" providerId="ADAL" clId="{663D6709-5980-4A83-9A33-70260AA0FC47}" dt="2019-07-31T00:46:56.470" v="30" actId="21"/>
        <pc:sldMkLst>
          <pc:docMk/>
          <pc:sldMk cId="546421614" sldId="1975"/>
        </pc:sldMkLst>
        <pc:spChg chg="del">
          <ac:chgData name="Jingdong Wang" userId="76f82229-9688-4a1a-9238-c8cc69f92df4" providerId="ADAL" clId="{663D6709-5980-4A83-9A33-70260AA0FC47}" dt="2019-07-31T00:46:56.470" v="30" actId="21"/>
          <ac:spMkLst>
            <pc:docMk/>
            <pc:sldMk cId="546421614" sldId="1975"/>
            <ac:spMk id="6" creationId="{89FE67BB-D4D3-4096-94CD-A571D38D556A}"/>
          </ac:spMkLst>
        </pc:spChg>
      </pc:sldChg>
      <pc:sldChg chg="modSp">
        <pc:chgData name="Jingdong Wang" userId="76f82229-9688-4a1a-9238-c8cc69f92df4" providerId="ADAL" clId="{663D6709-5980-4A83-9A33-70260AA0FC47}" dt="2019-07-31T00:51:39.368" v="291"/>
        <pc:sldMkLst>
          <pc:docMk/>
          <pc:sldMk cId="1749338505" sldId="2005"/>
        </pc:sldMkLst>
        <pc:spChg chg="mod">
          <ac:chgData name="Jingdong Wang" userId="76f82229-9688-4a1a-9238-c8cc69f92df4" providerId="ADAL" clId="{663D6709-5980-4A83-9A33-70260AA0FC47}" dt="2019-07-31T00:51:39.368" v="291"/>
          <ac:spMkLst>
            <pc:docMk/>
            <pc:sldMk cId="1749338505" sldId="2005"/>
            <ac:spMk id="7" creationId="{32D27AFA-AC7E-4FC8-8101-C86316519768}"/>
          </ac:spMkLst>
        </pc:spChg>
      </pc:sldChg>
      <pc:sldChg chg="addSp modSp">
        <pc:chgData name="Jingdong Wang" userId="76f82229-9688-4a1a-9238-c8cc69f92df4" providerId="ADAL" clId="{663D6709-5980-4A83-9A33-70260AA0FC47}" dt="2019-07-31T00:50:09.795" v="287" actId="20577"/>
        <pc:sldMkLst>
          <pc:docMk/>
          <pc:sldMk cId="987238576" sldId="2014"/>
        </pc:sldMkLst>
        <pc:spChg chg="add mod">
          <ac:chgData name="Jingdong Wang" userId="76f82229-9688-4a1a-9238-c8cc69f92df4" providerId="ADAL" clId="{663D6709-5980-4A83-9A33-70260AA0FC47}" dt="2019-07-31T00:50:09.795" v="287" actId="20577"/>
          <ac:spMkLst>
            <pc:docMk/>
            <pc:sldMk cId="987238576" sldId="2014"/>
            <ac:spMk id="3" creationId="{5F8A54C4-96F4-4B81-A59E-3E9F4FEB7945}"/>
          </ac:spMkLst>
        </pc:spChg>
      </pc:sldChg>
      <pc:sldChg chg="ord">
        <pc:chgData name="Jingdong Wang" userId="76f82229-9688-4a1a-9238-c8cc69f92df4" providerId="ADAL" clId="{663D6709-5980-4A83-9A33-70260AA0FC47}" dt="2019-07-31T00:38:29.237" v="0"/>
        <pc:sldMkLst>
          <pc:docMk/>
          <pc:sldMk cId="2470824572" sldId="2016"/>
        </pc:sldMkLst>
      </pc:sldChg>
    </pc:docChg>
  </pc:docChgLst>
  <pc:docChgLst>
    <pc:chgData name="Jingdong Wang" userId="76f82229-9688-4a1a-9238-c8cc69f92df4" providerId="ADAL" clId="{849F782D-AF56-4B83-9133-ECDE16DD4A10}"/>
    <pc:docChg chg="modSld sldOrd">
      <pc:chgData name="Jingdong Wang" userId="76f82229-9688-4a1a-9238-c8cc69f92df4" providerId="ADAL" clId="{849F782D-AF56-4B83-9133-ECDE16DD4A10}" dt="2019-07-12T01:28:20.654" v="53" actId="20577"/>
      <pc:docMkLst>
        <pc:docMk/>
      </pc:docMkLst>
      <pc:sldChg chg="modSp">
        <pc:chgData name="Jingdong Wang" userId="76f82229-9688-4a1a-9238-c8cc69f92df4" providerId="ADAL" clId="{849F782D-AF56-4B83-9133-ECDE16DD4A10}" dt="2019-07-12T01:25:45.138" v="23" actId="20577"/>
        <pc:sldMkLst>
          <pc:docMk/>
          <pc:sldMk cId="837988888" sldId="1174"/>
        </pc:sldMkLst>
        <pc:spChg chg="mod">
          <ac:chgData name="Jingdong Wang" userId="76f82229-9688-4a1a-9238-c8cc69f92df4" providerId="ADAL" clId="{849F782D-AF56-4B83-9133-ECDE16DD4A10}" dt="2019-07-12T01:25:45.138" v="23" actId="20577"/>
          <ac:spMkLst>
            <pc:docMk/>
            <pc:sldMk cId="837988888" sldId="1174"/>
            <ac:spMk id="6" creationId="{00000000-0000-0000-0000-000000000000}"/>
          </ac:spMkLst>
        </pc:spChg>
      </pc:sldChg>
      <pc:sldChg chg="mod modTransition modShow">
        <pc:chgData name="Jingdong Wang" userId="76f82229-9688-4a1a-9238-c8cc69f92df4" providerId="ADAL" clId="{849F782D-AF56-4B83-9133-ECDE16DD4A10}" dt="2019-07-12T01:19:06.646" v="6"/>
        <pc:sldMkLst>
          <pc:docMk/>
          <pc:sldMk cId="2191573663" sldId="1380"/>
        </pc:sldMkLst>
      </pc:sldChg>
      <pc:sldChg chg="mod modTransition modShow">
        <pc:chgData name="Jingdong Wang" userId="76f82229-9688-4a1a-9238-c8cc69f92df4" providerId="ADAL" clId="{849F782D-AF56-4B83-9133-ECDE16DD4A10}" dt="2019-07-12T01:19:08.570" v="8"/>
        <pc:sldMkLst>
          <pc:docMk/>
          <pc:sldMk cId="2868488210" sldId="1381"/>
        </pc:sldMkLst>
      </pc:sldChg>
      <pc:sldChg chg="mod modTransition modShow">
        <pc:chgData name="Jingdong Wang" userId="76f82229-9688-4a1a-9238-c8cc69f92df4" providerId="ADAL" clId="{849F782D-AF56-4B83-9133-ECDE16DD4A10}" dt="2019-07-12T01:19:12.423" v="10"/>
        <pc:sldMkLst>
          <pc:docMk/>
          <pc:sldMk cId="2783374374" sldId="1382"/>
        </pc:sldMkLst>
      </pc:sldChg>
      <pc:sldChg chg="mod modTransition modShow">
        <pc:chgData name="Jingdong Wang" userId="76f82229-9688-4a1a-9238-c8cc69f92df4" providerId="ADAL" clId="{849F782D-AF56-4B83-9133-ECDE16DD4A10}" dt="2019-07-12T01:19:16.058" v="12"/>
        <pc:sldMkLst>
          <pc:docMk/>
          <pc:sldMk cId="626169491" sldId="1383"/>
        </pc:sldMkLst>
      </pc:sldChg>
      <pc:sldChg chg="mod modTransition modShow">
        <pc:chgData name="Jingdong Wang" userId="76f82229-9688-4a1a-9238-c8cc69f92df4" providerId="ADAL" clId="{849F782D-AF56-4B83-9133-ECDE16DD4A10}" dt="2019-07-12T01:20:53.867" v="18"/>
        <pc:sldMkLst>
          <pc:docMk/>
          <pc:sldMk cId="1329442316" sldId="1433"/>
        </pc:sldMkLst>
      </pc:sldChg>
      <pc:sldChg chg="modSp">
        <pc:chgData name="Jingdong Wang" userId="76f82229-9688-4a1a-9238-c8cc69f92df4" providerId="ADAL" clId="{849F782D-AF56-4B83-9133-ECDE16DD4A10}" dt="2019-07-12T01:27:33.551" v="29" actId="20577"/>
        <pc:sldMkLst>
          <pc:docMk/>
          <pc:sldMk cId="3999329283" sldId="1476"/>
        </pc:sldMkLst>
        <pc:spChg chg="mod">
          <ac:chgData name="Jingdong Wang" userId="76f82229-9688-4a1a-9238-c8cc69f92df4" providerId="ADAL" clId="{849F782D-AF56-4B83-9133-ECDE16DD4A10}" dt="2019-07-12T01:27:33.551" v="29" actId="20577"/>
          <ac:spMkLst>
            <pc:docMk/>
            <pc:sldMk cId="3999329283" sldId="1476"/>
            <ac:spMk id="42" creationId="{DF94E077-1DD1-4D72-A90B-74BB25EC224A}"/>
          </ac:spMkLst>
        </pc:spChg>
      </pc:sldChg>
      <pc:sldChg chg="modSp">
        <pc:chgData name="Jingdong Wang" userId="76f82229-9688-4a1a-9238-c8cc69f92df4" providerId="ADAL" clId="{849F782D-AF56-4B83-9133-ECDE16DD4A10}" dt="2019-07-12T01:27:46.430" v="35" actId="20577"/>
        <pc:sldMkLst>
          <pc:docMk/>
          <pc:sldMk cId="1978339704" sldId="1477"/>
        </pc:sldMkLst>
        <pc:spChg chg="mod">
          <ac:chgData name="Jingdong Wang" userId="76f82229-9688-4a1a-9238-c8cc69f92df4" providerId="ADAL" clId="{849F782D-AF56-4B83-9133-ECDE16DD4A10}" dt="2019-07-12T01:27:46.430" v="35" actId="20577"/>
          <ac:spMkLst>
            <pc:docMk/>
            <pc:sldMk cId="1978339704" sldId="1477"/>
            <ac:spMk id="42" creationId="{DF94E077-1DD1-4D72-A90B-74BB25EC224A}"/>
          </ac:spMkLst>
        </pc:spChg>
      </pc:sldChg>
      <pc:sldChg chg="mod modTransition modShow">
        <pc:chgData name="Jingdong Wang" userId="76f82229-9688-4a1a-9238-c8cc69f92df4" providerId="ADAL" clId="{849F782D-AF56-4B83-9133-ECDE16DD4A10}" dt="2019-07-12T01:21:14.967" v="20"/>
        <pc:sldMkLst>
          <pc:docMk/>
          <pc:sldMk cId="506186148" sldId="1547"/>
        </pc:sldMkLst>
      </pc:sldChg>
      <pc:sldChg chg="modSp">
        <pc:chgData name="Jingdong Wang" userId="76f82229-9688-4a1a-9238-c8cc69f92df4" providerId="ADAL" clId="{849F782D-AF56-4B83-9133-ECDE16DD4A10}" dt="2019-07-12T01:28:07.243" v="47" actId="20577"/>
        <pc:sldMkLst>
          <pc:docMk/>
          <pc:sldMk cId="1917254325" sldId="1593"/>
        </pc:sldMkLst>
        <pc:spChg chg="mod">
          <ac:chgData name="Jingdong Wang" userId="76f82229-9688-4a1a-9238-c8cc69f92df4" providerId="ADAL" clId="{849F782D-AF56-4B83-9133-ECDE16DD4A10}" dt="2019-07-12T01:28:07.243" v="47" actId="20577"/>
          <ac:spMkLst>
            <pc:docMk/>
            <pc:sldMk cId="1917254325" sldId="1593"/>
            <ac:spMk id="42" creationId="{DF94E077-1DD1-4D72-A90B-74BB25EC224A}"/>
          </ac:spMkLst>
        </pc:spChg>
      </pc:sldChg>
      <pc:sldChg chg="modSp">
        <pc:chgData name="Jingdong Wang" userId="76f82229-9688-4a1a-9238-c8cc69f92df4" providerId="ADAL" clId="{849F782D-AF56-4B83-9133-ECDE16DD4A10}" dt="2019-07-12T01:27:59.733" v="41" actId="20577"/>
        <pc:sldMkLst>
          <pc:docMk/>
          <pc:sldMk cId="2277624388" sldId="1594"/>
        </pc:sldMkLst>
        <pc:spChg chg="mod">
          <ac:chgData name="Jingdong Wang" userId="76f82229-9688-4a1a-9238-c8cc69f92df4" providerId="ADAL" clId="{849F782D-AF56-4B83-9133-ECDE16DD4A10}" dt="2019-07-12T01:27:59.733" v="41" actId="20577"/>
          <ac:spMkLst>
            <pc:docMk/>
            <pc:sldMk cId="2277624388" sldId="1594"/>
            <ac:spMk id="42" creationId="{DF94E077-1DD1-4D72-A90B-74BB25EC224A}"/>
          </ac:spMkLst>
        </pc:spChg>
      </pc:sldChg>
      <pc:sldChg chg="modSp">
        <pc:chgData name="Jingdong Wang" userId="76f82229-9688-4a1a-9238-c8cc69f92df4" providerId="ADAL" clId="{849F782D-AF56-4B83-9133-ECDE16DD4A10}" dt="2019-07-12T01:28:20.654" v="53" actId="20577"/>
        <pc:sldMkLst>
          <pc:docMk/>
          <pc:sldMk cId="309340149" sldId="1597"/>
        </pc:sldMkLst>
        <pc:spChg chg="mod">
          <ac:chgData name="Jingdong Wang" userId="76f82229-9688-4a1a-9238-c8cc69f92df4" providerId="ADAL" clId="{849F782D-AF56-4B83-9133-ECDE16DD4A10}" dt="2019-07-12T01:28:20.654" v="53" actId="20577"/>
          <ac:spMkLst>
            <pc:docMk/>
            <pc:sldMk cId="309340149" sldId="1597"/>
            <ac:spMk id="42" creationId="{DF94E077-1DD1-4D72-A90B-74BB25EC224A}"/>
          </ac:spMkLst>
        </pc:spChg>
      </pc:sldChg>
      <pc:sldChg chg="mod modTransition modShow">
        <pc:chgData name="Jingdong Wang" userId="76f82229-9688-4a1a-9238-c8cc69f92df4" providerId="ADAL" clId="{849F782D-AF56-4B83-9133-ECDE16DD4A10}" dt="2019-07-12T01:19:24.720" v="14"/>
        <pc:sldMkLst>
          <pc:docMk/>
          <pc:sldMk cId="2938875645" sldId="1600"/>
        </pc:sldMkLst>
      </pc:sldChg>
      <pc:sldChg chg="mod modTransition modShow">
        <pc:chgData name="Jingdong Wang" userId="76f82229-9688-4a1a-9238-c8cc69f92df4" providerId="ADAL" clId="{849F782D-AF56-4B83-9133-ECDE16DD4A10}" dt="2019-07-12T01:18:42.072" v="4"/>
        <pc:sldMkLst>
          <pc:docMk/>
          <pc:sldMk cId="1267176695" sldId="1612"/>
        </pc:sldMkLst>
      </pc:sldChg>
      <pc:sldChg chg="ord">
        <pc:chgData name="Jingdong Wang" userId="76f82229-9688-4a1a-9238-c8cc69f92df4" providerId="ADAL" clId="{849F782D-AF56-4B83-9133-ECDE16DD4A10}" dt="2019-07-12T01:20:26.509" v="16"/>
        <pc:sldMkLst>
          <pc:docMk/>
          <pc:sldMk cId="2856323190" sldId="17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53" tIns="48327" rIns="96653" bIns="48327"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0630591B-0C81-43F6-A780-B7805C58E3B1}" type="datetime8">
              <a:rPr lang="en-US" smtClean="0">
                <a:latin typeface="Segoe UI" pitchFamily="34" charset="0"/>
              </a:rPr>
              <a:t>8/13/2019 7:03 PM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53" tIns="48327" rIns="96653" bIns="48327" rtlCol="0" anchor="b"/>
          <a:lstStyle>
            <a:lvl1pPr algn="l">
              <a:defRPr sz="1200"/>
            </a:lvl1pPr>
          </a:lstStyle>
          <a:p>
            <a:pPr marL="421179" defTabSz="966211"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53" tIns="48327" rIns="96653" bIns="4832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3" tIns="48327" rIns="96653" bIns="48327" rtlCol="0" anchor="b"/>
          <a:lstStyle>
            <a:lvl1pPr marL="604081" indent="0" algn="l">
              <a:defRPr sz="1200"/>
            </a:lvl1p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atin typeface="Segoe UI" pitchFamily="34" charset="0"/>
              </a:defRPr>
            </a:lvl1pPr>
          </a:lstStyle>
          <a:p>
            <a:fld id="{61C4CB4F-CA83-4A82-BE07-A957D3F619B1}" type="datetime8">
              <a:rPr lang="en-US" smtClean="0"/>
              <a:t>8/13/2019 7:03 PM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3" tIns="48327" rIns="96653" bIns="4832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human-pose.mpi-inf.mpg.d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blp.org/pers/hd/l/Li:Ming"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dblp.org/db/journals/corr/corr1904.html#abs-1904-11617" TargetMode="External"/><Relationship Id="rId4" Type="http://schemas.openxmlformats.org/officeDocument/2006/relationships/hyperlink" Target="https://dblp.org/pers/hd/l/Li:Wei"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phoenix104104/LapSR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11"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68E8913-40A2-4AD7-B837-29BA819120D6}" type="datetime8">
              <a:rPr lang="en-US" smtClean="0"/>
              <a:t>8/13/2019 7:03 PM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69139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gradFill>
                  <a:gsLst>
                    <a:gs pos="2917">
                      <a:schemeClr val="tx1"/>
                    </a:gs>
                    <a:gs pos="30000">
                      <a:schemeClr val="tx1"/>
                    </a:gs>
                  </a:gsLst>
                  <a:lin ang="5400000" scaled="0"/>
                </a:gradFill>
                <a:latin typeface="Segoe UI Light" pitchFamily="34" charset="0"/>
                <a:ea typeface="+mn-ea"/>
                <a:cs typeface="+mn-cs"/>
              </a:rPr>
              <a:t>(Hourglass, U-Net, Encoder-decoder, </a:t>
            </a:r>
            <a:r>
              <a:rPr lang="en-US" sz="900" kern="1200" dirty="0" err="1">
                <a:gradFill>
                  <a:gsLst>
                    <a:gs pos="2917">
                      <a:schemeClr val="tx1"/>
                    </a:gs>
                    <a:gs pos="30000">
                      <a:schemeClr val="tx1"/>
                    </a:gs>
                  </a:gsLst>
                  <a:lin ang="5400000" scaled="0"/>
                </a:gradFill>
                <a:latin typeface="Segoe UI Light" pitchFamily="34" charset="0"/>
                <a:ea typeface="+mn-ea"/>
                <a:cs typeface="+mn-cs"/>
              </a:rPr>
              <a:t>DeconNet</a:t>
            </a:r>
            <a:r>
              <a:rPr lang="en-US" sz="900" kern="1200" dirty="0">
                <a:gradFill>
                  <a:gsLst>
                    <a:gs pos="2917">
                      <a:schemeClr val="tx1"/>
                    </a:gs>
                    <a:gs pos="30000">
                      <a:schemeClr val="tx1"/>
                    </a:gs>
                  </a:gsLst>
                  <a:lin ang="5400000" scaled="0"/>
                </a:gradFill>
                <a:latin typeface="Segoe UI Light" pitchFamily="34" charset="0"/>
                <a:ea typeface="+mn-ea"/>
                <a:cs typeface="+mn-cs"/>
              </a:rPr>
              <a:t>, </a:t>
            </a:r>
            <a:r>
              <a:rPr lang="en-US" sz="900" kern="1200" dirty="0" err="1">
                <a:gradFill>
                  <a:gsLst>
                    <a:gs pos="2917">
                      <a:schemeClr val="tx1"/>
                    </a:gs>
                    <a:gs pos="30000">
                      <a:schemeClr val="tx1"/>
                    </a:gs>
                  </a:gsLst>
                  <a:lin ang="5400000" scaled="0"/>
                </a:gradFill>
                <a:latin typeface="Segoe UI Light" pitchFamily="34" charset="0"/>
                <a:ea typeface="+mn-ea"/>
                <a:cs typeface="+mn-cs"/>
              </a:rPr>
              <a:t>SimpleBaseline</a:t>
            </a:r>
            <a:r>
              <a:rPr lang="en-US" sz="900" kern="1200" dirty="0">
                <a:gradFill>
                  <a:gsLst>
                    <a:gs pos="2917">
                      <a:schemeClr val="tx1"/>
                    </a:gs>
                    <a:gs pos="30000">
                      <a:schemeClr val="tx1"/>
                    </a:gs>
                  </a:gsLst>
                  <a:lin ang="5400000" scaled="0"/>
                </a:gradFill>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256E70D-998A-41E3-B31D-5CE9493963F2}"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4279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C4CB4F-CA83-4A82-BE07-A957D3F619B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2700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0A84795-9CE3-49AE-A7DD-FE99EF4B45AF}"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309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the previous networks mainly connect the convolutions sequentially, from high-resolution to low-resolution.</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D130875-7840-4775-B2C5-BE213EED3E0B}"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4092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Differently, our </a:t>
            </a:r>
            <a:r>
              <a:rPr lang="en-US" dirty="0" err="1"/>
              <a:t>HRNet</a:t>
            </a:r>
            <a:r>
              <a:rPr lang="en-US" dirty="0"/>
              <a:t> connects the multi-resolution convolutions in parallel. Here is an example with three resolutions. It consists of three streams: each stream corresponds to </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08615D1-2E99-45D3-833B-7873A59379B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477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there consists of repeated information exchange between the parallel streams.</a:t>
            </a:r>
          </a:p>
          <a:p>
            <a:endParaRPr lang="en-US" dirty="0"/>
          </a:p>
          <a:p>
            <a:r>
              <a:rPr lang="en-US" dirty="0"/>
              <a:t>The reason is that high-resolution representation has location-sensitivity, but low semantics, low-resolution has high semantics, </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45AD3E9-2AF7-4F4C-A72D-308F9B860018}"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7907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B27473B-4E26-4007-B3A6-824255FD8E8B}"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50973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gradFill>
                  <a:gsLst>
                    <a:gs pos="2917">
                      <a:schemeClr val="tx1"/>
                    </a:gs>
                    <a:gs pos="30000">
                      <a:schemeClr val="tx1"/>
                    </a:gs>
                  </a:gsLst>
                  <a:lin ang="5400000" scaled="0"/>
                </a:gradFill>
              </a:rPr>
              <a:t>through the whole process</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64CE7BA-B1D5-4D12-A924-711E9EC027AE}"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3888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structure that we use in our experiments. There are four stages. </a:t>
            </a:r>
          </a:p>
          <a:p>
            <a:r>
              <a:rPr lang="en-US" dirty="0"/>
              <a:t>The first stage consists of high-resolution convolutions.</a:t>
            </a:r>
          </a:p>
          <a:p>
            <a:r>
              <a:rPr lang="en-US" dirty="0"/>
              <a:t>The second stage consists of one multi-resolution blocks.</a:t>
            </a:r>
          </a:p>
          <a:p>
            <a:r>
              <a:rPr lang="en-US" dirty="0"/>
              <a:t>Before this </a:t>
            </a:r>
            <a:r>
              <a:rPr lang="en-US" dirty="0" err="1"/>
              <a:t>HRNet</a:t>
            </a:r>
            <a:r>
              <a:rPr lang="en-US" dirty="0"/>
              <a:t>, we have a stem that is similar to </a:t>
            </a:r>
            <a:r>
              <a:rPr lang="en-US" dirty="0" err="1"/>
              <a:t>ResNet</a:t>
            </a:r>
            <a:r>
              <a:rPr lang="en-US" dirty="0"/>
              <a:t>. </a:t>
            </a:r>
          </a:p>
          <a:p>
            <a:r>
              <a:rPr lang="en-US" dirty="0"/>
              <a:t>As a result, the total depth is fixed as 75 conv. Layers.</a:t>
            </a:r>
          </a:p>
          <a:p>
            <a:r>
              <a:rPr lang="en-US" dirty="0"/>
              <a:t>And, we change the width of each stream to change the capacity. </a:t>
            </a:r>
          </a:p>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5131DB1-4D51-4084-B257-2FBA40A8DD18}"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6162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E394C05-DC3F-4605-87E5-E3ED62C5CBE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1146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C4CB4F-CA83-4A82-BE07-A957D3F619B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607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evaluation metric is based on Object </a:t>
            </a:r>
            <a:r>
              <a:rPr lang="en-US" dirty="0" err="1"/>
              <a:t>Keypoint</a:t>
            </a:r>
            <a:r>
              <a:rPr lang="en-US" dirty="0"/>
              <a:t> Similarity (OKS)</a:t>
            </a:r>
          </a:p>
          <a:p>
            <a:endParaRPr lang="en-US" dirty="0"/>
          </a:p>
          <a:p>
            <a:r>
              <a:rPr lang="en-US" dirty="0" err="1"/>
              <a:t>PCKh</a:t>
            </a:r>
            <a:r>
              <a:rPr lang="en-US" dirty="0"/>
              <a:t>: head-normalized probability of correct </a:t>
            </a:r>
            <a:r>
              <a:rPr lang="en-US" dirty="0" err="1"/>
              <a:t>keypoint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MPII </a:t>
            </a:r>
            <a:r>
              <a:rPr lang="en-US" dirty="0">
                <a:hlinkClick r:id="rId3"/>
              </a:rPr>
              <a:t>http://human-pose.mpi-inf.mpg.de/</a:t>
            </a:r>
            <a:r>
              <a:rPr lang="en-US" dirty="0"/>
              <a:t>  </a:t>
            </a:r>
          </a:p>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35E9683-68E4-4A90-B85B-7287888D5BFF}"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04585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Table 1:</a:t>
            </a:r>
            <a:r>
              <a:rPr lang="zh-CN" altLang="en-US" dirty="0"/>
              <a:t> </a:t>
            </a:r>
            <a:r>
              <a:rPr lang="en-US" dirty="0"/>
              <a:t>Comparisons on the COCO validation set. Pretrain = pretrain the backbone on the ImageNet classification task. OHKM = online hard </a:t>
            </a:r>
            <a:r>
              <a:rPr lang="en-US" dirty="0" err="1"/>
              <a:t>keypoints</a:t>
            </a:r>
            <a:r>
              <a:rPr lang="en-US" dirty="0"/>
              <a:t> mining [11]</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E08CEAE-A41E-4B4C-A0F0-3BD422BE8692}"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14162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 Comparisons on the COCO test-dev set. #Params and FLOPs are calculated for the pose estimation network, and those for human detection and </a:t>
            </a:r>
            <a:r>
              <a:rPr lang="en-US" dirty="0" err="1"/>
              <a:t>keypoint</a:t>
            </a:r>
            <a:r>
              <a:rPr lang="en-US" dirty="0"/>
              <a:t> grouping are not included.</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ED4B937-17E1-42CA-A7F6-C807E64A88DB}"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90976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B5114D81-3417-4B91-89A9-F0703C75695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4453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1E55401-2317-4FF8-B05F-6BC00555664D}"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29998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2A2C234-385C-4547-8CDA-7A32F0953A7C}"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04060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Table 1:  ImageNet classification results of our </a:t>
            </a:r>
            <a:r>
              <a:rPr lang="en-US" sz="900" b="0" i="0" u="none" strike="noStrike" kern="1200" baseline="0" dirty="0" err="1">
                <a:solidFill>
                  <a:schemeClr val="tx1"/>
                </a:solidFill>
                <a:latin typeface="Segoe UI Light" pitchFamily="34" charset="0"/>
                <a:ea typeface="+mn-ea"/>
                <a:cs typeface="+mn-cs"/>
              </a:rPr>
              <a:t>HRNet</a:t>
            </a:r>
            <a:r>
              <a:rPr lang="en-US" sz="900" b="0" i="0" u="none" strike="noStrike" kern="1200" baseline="0" dirty="0">
                <a:solidFill>
                  <a:schemeClr val="tx1"/>
                </a:solidFill>
                <a:latin typeface="Segoe UI Light" pitchFamily="34" charset="0"/>
                <a:ea typeface="+mn-ea"/>
                <a:cs typeface="+mn-cs"/>
              </a:rPr>
              <a:t> and</a:t>
            </a:r>
          </a:p>
          <a:p>
            <a:r>
              <a:rPr lang="en-US" sz="900" b="0" i="0" u="none" strike="noStrike" kern="1200" baseline="0" dirty="0" err="1">
                <a:solidFill>
                  <a:schemeClr val="tx1"/>
                </a:solidFill>
                <a:latin typeface="Segoe UI Light" pitchFamily="34" charset="0"/>
                <a:ea typeface="+mn-ea"/>
                <a:cs typeface="+mn-cs"/>
              </a:rPr>
              <a:t>ResNets</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B3F0F8C-843B-4CCF-8B71-627817582C3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8718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Table 2: Ablation study on ImageNet classification by comparing</a:t>
            </a:r>
          </a:p>
          <a:p>
            <a:r>
              <a:rPr lang="en-US" sz="900" b="0" i="0" u="none" strike="noStrike" kern="1200" baseline="0" dirty="0">
                <a:solidFill>
                  <a:schemeClr val="tx1"/>
                </a:solidFill>
                <a:latin typeface="Segoe UI Light" pitchFamily="34" charset="0"/>
                <a:ea typeface="+mn-ea"/>
                <a:cs typeface="+mn-cs"/>
              </a:rPr>
              <a:t>our approach (</a:t>
            </a:r>
            <a:r>
              <a:rPr lang="en-US" sz="900" b="0" i="0" u="none" strike="noStrike" kern="1200" baseline="0" dirty="0" err="1">
                <a:solidFill>
                  <a:schemeClr val="tx1"/>
                </a:solidFill>
                <a:latin typeface="Segoe UI Light" pitchFamily="34" charset="0"/>
                <a:ea typeface="+mn-ea"/>
                <a:cs typeface="+mn-cs"/>
              </a:rPr>
              <a:t>abbreated</a:t>
            </a:r>
            <a:r>
              <a:rPr lang="en-US" sz="900" b="0" i="0" u="none" strike="noStrike" kern="1200" baseline="0" dirty="0">
                <a:solidFill>
                  <a:schemeClr val="tx1"/>
                </a:solidFill>
                <a:latin typeface="Segoe UI Light" pitchFamily="34" charset="0"/>
                <a:ea typeface="+mn-ea"/>
                <a:cs typeface="+mn-cs"/>
              </a:rPr>
              <a:t> by </a:t>
            </a:r>
            <a:r>
              <a:rPr lang="en-US" sz="900" b="0" i="0" u="none" strike="noStrike" kern="1200" baseline="0" dirty="0" err="1">
                <a:solidFill>
                  <a:schemeClr val="tx1"/>
                </a:solidFill>
                <a:latin typeface="Segoe UI Light" pitchFamily="34" charset="0"/>
                <a:ea typeface="+mn-ea"/>
                <a:cs typeface="+mn-cs"/>
              </a:rPr>
              <a:t>HRNet</a:t>
            </a:r>
            <a:r>
              <a:rPr lang="en-US" sz="900" b="0" i="0" u="none" strike="noStrike" kern="1200" baseline="0" dirty="0">
                <a:solidFill>
                  <a:schemeClr val="tx1"/>
                </a:solidFill>
                <a:latin typeface="Segoe UI Light" pitchFamily="34" charset="0"/>
                <a:ea typeface="+mn-ea"/>
                <a:cs typeface="+mn-cs"/>
              </a:rPr>
              <a:t>-</a:t>
            </a:r>
            <a:r>
              <a:rPr lang="en-US" sz="900" b="0" i="0" u="none" strike="noStrike" kern="1200" baseline="0" dirty="0" err="1">
                <a:solidFill>
                  <a:schemeClr val="tx1"/>
                </a:solidFill>
                <a:latin typeface="Segoe UI Light" pitchFamily="34" charset="0"/>
                <a:ea typeface="+mn-ea"/>
                <a:cs typeface="+mn-cs"/>
              </a:rPr>
              <a:t>Wx</a:t>
            </a:r>
            <a:r>
              <a:rPr lang="en-US" sz="900" b="0" i="0" u="none" strike="noStrike" kern="1200" baseline="0" dirty="0">
                <a:solidFill>
                  <a:schemeClr val="tx1"/>
                </a:solidFill>
                <a:latin typeface="Segoe UI Light" pitchFamily="34" charset="0"/>
                <a:ea typeface="+mn-ea"/>
                <a:cs typeface="+mn-cs"/>
              </a:rPr>
              <a:t>-C) to two alternatives:</a:t>
            </a:r>
          </a:p>
          <a:p>
            <a:r>
              <a:rPr lang="en-US" sz="900" b="0" i="0" u="none" strike="noStrike" kern="1200" baseline="0" dirty="0" err="1">
                <a:solidFill>
                  <a:schemeClr val="tx1"/>
                </a:solidFill>
                <a:latin typeface="Segoe UI Light" pitchFamily="34" charset="0"/>
                <a:ea typeface="+mn-ea"/>
                <a:cs typeface="+mn-cs"/>
              </a:rPr>
              <a:t>HRNet</a:t>
            </a:r>
            <a:r>
              <a:rPr lang="en-US" sz="900" b="0" i="0" u="none" strike="noStrike" kern="1200" baseline="0" dirty="0">
                <a:solidFill>
                  <a:schemeClr val="tx1"/>
                </a:solidFill>
                <a:latin typeface="Segoe UI Light" pitchFamily="34" charset="0"/>
                <a:ea typeface="+mn-ea"/>
                <a:cs typeface="+mn-cs"/>
              </a:rPr>
              <a:t>-</a:t>
            </a:r>
            <a:r>
              <a:rPr lang="en-US" sz="900" b="0" i="0" u="none" strike="noStrike" kern="1200" baseline="0" dirty="0" err="1">
                <a:solidFill>
                  <a:schemeClr val="tx1"/>
                </a:solidFill>
                <a:latin typeface="Segoe UI Light" pitchFamily="34" charset="0"/>
                <a:ea typeface="+mn-ea"/>
                <a:cs typeface="+mn-cs"/>
              </a:rPr>
              <a:t>Wx</a:t>
            </a:r>
            <a:r>
              <a:rPr lang="en-US" sz="900" b="0" i="0" u="none" strike="noStrike" kern="1200" baseline="0" dirty="0">
                <a:solidFill>
                  <a:schemeClr val="tx1"/>
                </a:solidFill>
                <a:latin typeface="Segoe UI Light" pitchFamily="34" charset="0"/>
                <a:ea typeface="+mn-ea"/>
                <a:cs typeface="+mn-cs"/>
              </a:rPr>
              <a:t>-Ci and </a:t>
            </a:r>
            <a:r>
              <a:rPr lang="en-US" sz="900" b="0" i="0" u="none" strike="noStrike" kern="1200" baseline="0" dirty="0" err="1">
                <a:solidFill>
                  <a:schemeClr val="tx1"/>
                </a:solidFill>
                <a:latin typeface="Segoe UI Light" pitchFamily="34" charset="0"/>
                <a:ea typeface="+mn-ea"/>
                <a:cs typeface="+mn-cs"/>
              </a:rPr>
              <a:t>HRNet-Wx-Cii</a:t>
            </a:r>
            <a:r>
              <a:rPr lang="en-US" sz="900" b="0" i="0" u="none" strike="noStrike" kern="1200" baseline="0" dirty="0">
                <a:solidFill>
                  <a:schemeClr val="tx1"/>
                </a:solidFill>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FB214F21-5030-4389-9F4F-2170E270EF38}"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69985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1F5905C-4CC7-490F-A6A4-44A6E23582C6}"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15629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E2B913-73E2-41C5-926F-DE43318DFD24}"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0374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2012, there are two main design patterns for boost the capacity: one is going deeper. Add more and more convolutional layers. For example, </a:t>
            </a:r>
            <a:r>
              <a:rPr lang="en-US" dirty="0" err="1"/>
              <a:t>alexnet</a:t>
            </a:r>
            <a:r>
              <a:rPr lang="en-US" dirty="0"/>
              <a:t> layers,…..</a:t>
            </a:r>
            <a:r>
              <a:rPr lang="en-US" dirty="0" err="1"/>
              <a:t>resnets</a:t>
            </a:r>
            <a:r>
              <a:rPr lang="en-US" dirty="0"/>
              <a:t> 152 layers.</a:t>
            </a:r>
          </a:p>
          <a:p>
            <a:r>
              <a:rPr lang="en-US" dirty="0"/>
              <a:t>The other one is going wider: add more channels in the convolution, typical methods include group convolution or parallel convolutions.</a:t>
            </a:r>
          </a:p>
          <a:p>
            <a:endParaRPr lang="en-US" dirty="0"/>
          </a:p>
          <a:p>
            <a:r>
              <a:rPr lang="en-US" dirty="0"/>
              <a:t>In this talk, I will investigate another dimension: go finer. It means to increase the spatial size of the representations. </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05C0F67-7718-4F1D-941D-CD5538F16BFE}"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38109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91F5905C-4CC7-490F-A6A4-44A6E23582C6}"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10138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satellite image</a:t>
            </a:r>
          </a:p>
          <a:p>
            <a:endParaRPr lang="en-US" dirty="0"/>
          </a:p>
          <a:p>
            <a:r>
              <a:rPr lang="en-US" dirty="0"/>
              <a:t>seismic image</a:t>
            </a:r>
          </a:p>
          <a:p>
            <a:endParaRPr lang="en-US" dirty="0"/>
          </a:p>
          <a:p>
            <a:r>
              <a:rPr lang="en-US" dirty="0"/>
              <a:t>human </a:t>
            </a:r>
            <a:r>
              <a:rPr lang="en-US" dirty="0" err="1"/>
              <a:t>actitivity</a:t>
            </a:r>
            <a:endParaRPr lang="en-US" dirty="0"/>
          </a:p>
          <a:p>
            <a:endParaRPr lang="en-US" dirty="0"/>
          </a:p>
          <a:p>
            <a:endParaRPr lang="en-US" dirty="0"/>
          </a:p>
          <a:p>
            <a:r>
              <a:rPr lang="en-US" dirty="0" err="1"/>
              <a:t>xView</a:t>
            </a:r>
            <a:r>
              <a:rPr lang="en-US" dirty="0"/>
              <a:t>: multi-object multi-scale</a:t>
            </a:r>
          </a:p>
          <a:p>
            <a:r>
              <a:rPr lang="en-US" dirty="0" err="1"/>
              <a:t>SpaceNet</a:t>
            </a:r>
            <a:endParaRPr lang="en-US" dirty="0"/>
          </a:p>
          <a:p>
            <a:endParaRPr lang="en-US" dirty="0"/>
          </a:p>
          <a:p>
            <a:endParaRPr lang="en-US" dirty="0"/>
          </a:p>
          <a:p>
            <a:r>
              <a:rPr lang="en-US" dirty="0"/>
              <a:t>Wee </a:t>
            </a:r>
            <a:r>
              <a:rPr lang="en-US" dirty="0" err="1"/>
              <a:t>Hyong</a:t>
            </a:r>
            <a:r>
              <a:rPr lang="en-US" dirty="0"/>
              <a:t> Tok: manager of London office. </a:t>
            </a:r>
            <a:r>
              <a:rPr lang="en-US" dirty="0" err="1"/>
              <a:t>buidling</a:t>
            </a:r>
            <a:r>
              <a:rPr lang="en-US" dirty="0"/>
              <a:t> detection</a:t>
            </a:r>
          </a:p>
          <a:p>
            <a:endParaRPr lang="en-US" dirty="0"/>
          </a:p>
          <a:p>
            <a:r>
              <a:rPr lang="en-US" dirty="0"/>
              <a:t>Azure CAT: customer advisory team</a:t>
            </a:r>
          </a:p>
        </p:txBody>
      </p:sp>
      <p:sp>
        <p:nvSpPr>
          <p:cNvPr id="4" name="Header Placeholder 3"/>
          <p:cNvSpPr>
            <a:spLocks noGrp="1"/>
          </p:cNvSpPr>
          <p:nvPr>
            <p:ph type="hdr" sz="quarter"/>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C4CB4F-CA83-4A82-BE07-A957D3F619B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9351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hlinkClick r:id="rId3"/>
              </a:rPr>
              <a:t>Ming Li</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Chunyang</a:t>
            </a:r>
            <a:r>
              <a:rPr lang="en-US" sz="900" b="0" i="0" u="none" strike="noStrike" kern="1200" dirty="0">
                <a:solidFill>
                  <a:schemeClr val="tx1"/>
                </a:solidFill>
                <a:effectLst/>
                <a:latin typeface="Segoe UI Light" pitchFamily="34" charset="0"/>
                <a:ea typeface="+mn-ea"/>
                <a:cs typeface="+mn-cs"/>
              </a:rPr>
              <a:t> Ye, </a:t>
            </a:r>
            <a:r>
              <a:rPr lang="en-US" sz="900" b="0" i="0" u="none" strike="noStrike" kern="1200" dirty="0">
                <a:solidFill>
                  <a:schemeClr val="tx1"/>
                </a:solidFill>
                <a:effectLst/>
                <a:latin typeface="Segoe UI Light" pitchFamily="34" charset="0"/>
                <a:ea typeface="+mn-ea"/>
                <a:cs typeface="+mn-cs"/>
                <a:hlinkClick r:id="rId4"/>
              </a:rPr>
              <a:t>Wei Li</a:t>
            </a:r>
            <a:r>
              <a:rPr lang="en-US" sz="900" b="0" i="0" u="none" strike="noStrike" kern="1200" dirty="0">
                <a:solidFill>
                  <a:schemeClr val="tx1"/>
                </a:solidFill>
                <a:effectLst/>
                <a:latin typeface="Segoe UI Light" pitchFamily="34" charset="0"/>
                <a:ea typeface="+mn-ea"/>
                <a:cs typeface="+mn-cs"/>
              </a:rPr>
              <a:t>:</a:t>
            </a:r>
            <a:br>
              <a:rPr lang="en-US" dirty="0"/>
            </a:br>
            <a:r>
              <a:rPr lang="en-US" sz="900" b="1" i="0" u="none" strike="noStrike" kern="1200" dirty="0">
                <a:solidFill>
                  <a:schemeClr val="tx1"/>
                </a:solidFill>
                <a:effectLst/>
                <a:latin typeface="Segoe UI Light" pitchFamily="34" charset="0"/>
                <a:ea typeface="+mn-ea"/>
                <a:cs typeface="+mn-cs"/>
              </a:rPr>
              <a:t>High-Resolution Network for Photorealistic Style Transfer.</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hlinkClick r:id="rId5"/>
              </a:rPr>
              <a:t>CoRR</a:t>
            </a:r>
            <a:r>
              <a:rPr lang="en-US" sz="900" b="0" i="0" u="none" strike="noStrike" kern="1200" dirty="0">
                <a:solidFill>
                  <a:schemeClr val="tx1"/>
                </a:solidFill>
                <a:effectLst/>
                <a:latin typeface="Segoe UI Light" pitchFamily="34" charset="0"/>
                <a:ea typeface="+mn-ea"/>
                <a:cs typeface="+mn-cs"/>
                <a:hlinkClick r:id="rId5"/>
              </a:rPr>
              <a:t> abs/1904.11617</a:t>
            </a:r>
            <a:r>
              <a:rPr lang="en-US" sz="900" b="0" i="0" u="none" strike="noStrike" kern="1200" dirty="0">
                <a:solidFill>
                  <a:schemeClr val="tx1"/>
                </a:solidFill>
                <a:effectLst/>
                <a:latin typeface="Segoe UI Light" pitchFamily="34" charset="0"/>
                <a:ea typeface="+mn-ea"/>
                <a:cs typeface="+mn-cs"/>
              </a:rPr>
              <a:t> (2019)</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08615D1-2E99-45D3-833B-7873A59379B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78678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https://github.com/phoenix104104/LapSRN</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08615D1-2E99-45D3-833B-7873A59379B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75944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NTIRE 2019 Challenge on Image Enhancement: Methods and Results</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08615D1-2E99-45D3-833B-7873A59379B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133606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C4CB4F-CA83-4A82-BE07-A957D3F619B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12530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C4CB4F-CA83-4A82-BE07-A957D3F619B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956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FAD5BE3-5158-4655-AB25-4831C5D338AD}" type="datetime8">
              <a:rPr lang="en-US" smtClean="0"/>
              <a:t>8/13/2019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92296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FAD5BE3-5158-4655-AB25-4831C5D338AD}" type="datetime8">
              <a:rPr lang="en-US" smtClean="0"/>
              <a:t>8/13/2019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420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structure, LeNet-5. The convolutions are first performed on high-resolution, 32 * 32, then the size of representation is reduced to 14 * 14 (padding), where the medium-resolution convolutions are conducted.  Next, the size is reduced to 5 * 5, and small-resolution convolutions are done. Finally the low-resolution representations, here, 5 * 5 representation map, are aggregated into a vector for classification. </a:t>
            </a:r>
          </a:p>
          <a:p>
            <a:endParaRPr lang="en-US" dirty="0"/>
          </a:p>
          <a:p>
            <a:r>
              <a:rPr lang="en-US" dirty="0"/>
              <a:t>Actually this kind of design pattern is followed by recently-developed popular architectures, such as </a:t>
            </a:r>
            <a:r>
              <a:rPr lang="en-US" dirty="0" err="1"/>
              <a:t>AlexNet</a:t>
            </a:r>
            <a:r>
              <a:rPr lang="en-US" dirty="0"/>
              <a:t>..All of them gradually reduce the spatial sizes of the </a:t>
            </a:r>
            <a:r>
              <a:rPr lang="en-US" dirty="0" err="1"/>
              <a:t>represetnations</a:t>
            </a:r>
            <a:r>
              <a:rPr lang="en-US" dirty="0"/>
              <a:t>, and convolutions are performed on smaller and smaller representation maps.</a:t>
            </a:r>
          </a:p>
        </p:txBody>
      </p:sp>
      <p:sp>
        <p:nvSpPr>
          <p:cNvPr id="4" name="Header Placeholder 3"/>
          <p:cNvSpPr>
            <a:spLocks noGrp="1"/>
          </p:cNvSpPr>
          <p:nvPr>
            <p:ph type="hdr" sz="quarter" idx="10"/>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C03879-1807-4A10-B1BF-B149881C6506}" type="datetime8">
              <a:rPr lang="en-US" smtClean="0"/>
              <a:t>8/13/2019 7:03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67999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low-resolution representation might be enough for image classification. But for position-sensitive problems, for example, </a:t>
            </a:r>
          </a:p>
          <a:p>
            <a:r>
              <a:rPr lang="en-US" dirty="0"/>
              <a:t>object detection, we need to the position of the bounding box of the object. </a:t>
            </a:r>
          </a:p>
          <a:p>
            <a:r>
              <a:rPr lang="en-US" dirty="0"/>
              <a:t>Semantic segmentation, we need to predict the label for each pixel</a:t>
            </a:r>
          </a:p>
          <a:p>
            <a:r>
              <a:rPr lang="en-US" dirty="0"/>
              <a:t>Face alignment/human pose estimation, the state-of-the-art solutions estimate dense heatmaps, where each pixel is assigned to a confidence vector showing the degree that it belongs to face landmark/human key point.</a:t>
            </a:r>
          </a:p>
          <a:p>
            <a:endParaRPr lang="en-US" dirty="0"/>
          </a:p>
          <a:p>
            <a:r>
              <a:rPr lang="en-US" dirty="0"/>
              <a:t>These problems require high-resolution representations.</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F64AAF9-824F-4D8A-81BA-A1DDD51007A1}"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24149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in computer vision, CNN has been the dominant solutions for many problems, for example, classification. One major benefit of CNN is that it can automatically learn rich representations. Such representations perform much better than previous hand-crafted representations. </a:t>
            </a:r>
          </a:p>
          <a:p>
            <a:endParaRPr lang="en-US" dirty="0"/>
          </a:p>
          <a:p>
            <a:r>
              <a:rPr lang="en-US" dirty="0"/>
              <a:t>And many research efforts have been done for designing the CNN architectures.</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E7F0ED84-0989-497B-BFB1-15137EA5C7D4}"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921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in computer vision, CNN has been the dominant solutions for many problems, for example, classification. One major benefit of CNN is that it can automatically learn rich representations. Such representations perform much better than previous hand-crafted representations. </a:t>
            </a:r>
          </a:p>
          <a:p>
            <a:endParaRPr lang="en-US" dirty="0"/>
          </a:p>
          <a:p>
            <a:r>
              <a:rPr lang="en-US" dirty="0"/>
              <a:t>And many research efforts have been done for designing the CNN architectures.</a:t>
            </a:r>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E7F0ED84-0989-497B-BFB1-15137EA5C7D4}"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0816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gradFill>
                  <a:gsLst>
                    <a:gs pos="2917">
                      <a:schemeClr val="tx1"/>
                    </a:gs>
                    <a:gs pos="30000">
                      <a:schemeClr val="tx1"/>
                    </a:gs>
                  </a:gsLst>
                  <a:lin ang="5400000" scaled="0"/>
                </a:gradFill>
                <a:latin typeface="Segoe UI Light" pitchFamily="34" charset="0"/>
                <a:ea typeface="+mn-ea"/>
                <a:cs typeface="+mn-cs"/>
              </a:rPr>
              <a:t>(Hourglass, U-Net, Encoder-decoder, </a:t>
            </a:r>
            <a:r>
              <a:rPr lang="en-US" sz="900" kern="1200" dirty="0" err="1">
                <a:gradFill>
                  <a:gsLst>
                    <a:gs pos="2917">
                      <a:schemeClr val="tx1"/>
                    </a:gs>
                    <a:gs pos="30000">
                      <a:schemeClr val="tx1"/>
                    </a:gs>
                  </a:gsLst>
                  <a:lin ang="5400000" scaled="0"/>
                </a:gradFill>
                <a:latin typeface="Segoe UI Light" pitchFamily="34" charset="0"/>
                <a:ea typeface="+mn-ea"/>
                <a:cs typeface="+mn-cs"/>
              </a:rPr>
              <a:t>DeconNet</a:t>
            </a:r>
            <a:r>
              <a:rPr lang="en-US" sz="900" kern="1200" dirty="0">
                <a:gradFill>
                  <a:gsLst>
                    <a:gs pos="2917">
                      <a:schemeClr val="tx1"/>
                    </a:gs>
                    <a:gs pos="30000">
                      <a:schemeClr val="tx1"/>
                    </a:gs>
                  </a:gsLst>
                  <a:lin ang="5400000" scaled="0"/>
                </a:gradFill>
                <a:latin typeface="Segoe UI Light" pitchFamily="34" charset="0"/>
                <a:ea typeface="+mn-ea"/>
                <a:cs typeface="+mn-cs"/>
              </a:rPr>
              <a:t>, </a:t>
            </a:r>
            <a:r>
              <a:rPr lang="en-US" sz="900" kern="1200" dirty="0" err="1">
                <a:gradFill>
                  <a:gsLst>
                    <a:gs pos="2917">
                      <a:schemeClr val="tx1"/>
                    </a:gs>
                    <a:gs pos="30000">
                      <a:schemeClr val="tx1"/>
                    </a:gs>
                  </a:gsLst>
                  <a:lin ang="5400000" scaled="0"/>
                </a:gradFill>
                <a:latin typeface="Segoe UI Light" pitchFamily="34" charset="0"/>
                <a:ea typeface="+mn-ea"/>
                <a:cs typeface="+mn-cs"/>
              </a:rPr>
              <a:t>SimpleBaseline</a:t>
            </a:r>
            <a:r>
              <a:rPr lang="en-US" sz="900" kern="1200" dirty="0">
                <a:gradFill>
                  <a:gsLst>
                    <a:gs pos="2917">
                      <a:schemeClr val="tx1"/>
                    </a:gs>
                    <a:gs pos="30000">
                      <a:schemeClr val="tx1"/>
                    </a:gs>
                  </a:gsLst>
                  <a:lin ang="5400000" scaled="0"/>
                </a:gradFill>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256E70D-998A-41E3-B31D-5CE9493963F2}"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2137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HRNet</a:t>
            </a:r>
            <a:endParaRPr lang="en-US" dirty="0">
              <a:latin typeface="Segoe UI" pitchFamily="34" charset="0"/>
            </a:endParaRPr>
          </a:p>
        </p:txBody>
      </p:sp>
      <p:sp>
        <p:nvSpPr>
          <p:cNvPr id="5" name="Footer Placeholder 4"/>
          <p:cNvSpPr>
            <a:spLocks noGrp="1"/>
          </p:cNvSpPr>
          <p:nvPr>
            <p:ph type="ftr" sz="quarter" idx="4"/>
          </p:nvPr>
        </p:nvSpPr>
        <p:spPr/>
        <p:txBody>
          <a:bodyPr/>
          <a:lstStyle/>
          <a:p>
            <a:pPr defTabSz="966211"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08615D1-2E99-45D3-833B-7873A59379B5}" type="datetime8">
              <a:rPr lang="en-US" smtClean="0"/>
              <a:t>8/13/2019 7:03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3145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212850"/>
            <a:ext cx="11522076" cy="1534779"/>
          </a:xfrm>
        </p:spPr>
        <p:txBody>
          <a:bodyPr wrap="square">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0CB67F89-0CBD-4021-B2A8-5A40B0834B9B}"/>
              </a:ext>
            </a:extLst>
          </p:cNvPr>
          <p:cNvSpPr>
            <a:spLocks noGrp="1"/>
          </p:cNvSpPr>
          <p:nvPr>
            <p:ph type="sldNum" sz="quarter" idx="4"/>
          </p:nvPr>
        </p:nvSpPr>
        <p:spPr>
          <a:xfrm>
            <a:off x="9647237" y="6545262"/>
            <a:ext cx="2743200" cy="365125"/>
          </a:xfrm>
          <a:prstGeom prst="rect">
            <a:avLst/>
          </a:prstGeom>
        </p:spPr>
        <p:txBody>
          <a:bodyPr/>
          <a:lstStyle>
            <a:lvl1pPr algn="r">
              <a:defRPr sz="1400">
                <a:latin typeface="+mj-lt"/>
              </a:defRPr>
            </a:lvl1pPr>
          </a:lstStyle>
          <a:p>
            <a:fld id="{1BA29183-7CD2-4C0C-A7F1-D2FD10734D96}" type="slidenum">
              <a:rPr lang="en-US" smtClean="0"/>
              <a:pPr/>
              <a:t>‹#›</a:t>
            </a:fld>
            <a:endParaRPr lang="en-US" dirty="0"/>
          </a:p>
        </p:txBody>
      </p:sp>
      <p:sp>
        <p:nvSpPr>
          <p:cNvPr id="4" name="Text Placeholder 3"/>
          <p:cNvSpPr>
            <a:spLocks noGrp="1"/>
          </p:cNvSpPr>
          <p:nvPr>
            <p:ph type="body" sz="quarter" idx="10"/>
          </p:nvPr>
        </p:nvSpPr>
        <p:spPr>
          <a:xfrm>
            <a:off x="457200" y="1212850"/>
            <a:ext cx="11522075" cy="2228302"/>
          </a:xfrm>
        </p:spPr>
        <p:txBody>
          <a:bodyPr wrap="square">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8" y="295274"/>
            <a:ext cx="11887200" cy="917575"/>
          </a:xfrm>
        </p:spPr>
        <p:txBody>
          <a:bodyPr/>
          <a:lstStyle/>
          <a:p>
            <a:r>
              <a:rPr lang="en-US" dirty="0"/>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109241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32461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0226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65791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6504339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405849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01949774"/>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8866281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6265620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6356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83148" y="295274"/>
            <a:ext cx="11878690" cy="917575"/>
          </a:xfrm>
        </p:spPr>
        <p:txBody>
          <a:bodyPr/>
          <a:lstStyle/>
          <a:p>
            <a:r>
              <a:rPr lang="en-US" dirty="0"/>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5839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19491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073954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732668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142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9006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74638" y="295274"/>
            <a:ext cx="11887199" cy="917575"/>
          </a:xfrm>
        </p:spPr>
        <p:txBody>
          <a:bodyPr/>
          <a:lstStyle/>
          <a:p>
            <a:r>
              <a:rPr lang="en-US" dirty="0"/>
              <a:t>Click to edit Master title style</a:t>
            </a:r>
          </a:p>
        </p:txBody>
      </p:sp>
      <p:sp>
        <p:nvSpPr>
          <p:cNvPr id="3" name="Text Placeholder 2"/>
          <p:cNvSpPr>
            <a:spLocks noGrp="1"/>
          </p:cNvSpPr>
          <p:nvPr>
            <p:ph type="body" sz="quarter" idx="11" hasCustomPrompt="1"/>
          </p:nvPr>
        </p:nvSpPr>
        <p:spPr>
          <a:xfrm>
            <a:off x="457198" y="1668463"/>
            <a:ext cx="2569149"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a:xfrm>
            <a:off x="274638" y="295274"/>
            <a:ext cx="11887200" cy="917575"/>
          </a:xfrm>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65287442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6569483-E3B0-4A01-96FA-539309F20201}"/>
              </a:ext>
            </a:extLst>
          </p:cNvPr>
          <p:cNvSpPr>
            <a:spLocks noGrp="1"/>
          </p:cNvSpPr>
          <p:nvPr>
            <p:ph type="sldNum" sz="quarter" idx="4"/>
          </p:nvPr>
        </p:nvSpPr>
        <p:spPr>
          <a:xfrm>
            <a:off x="9647237" y="6356350"/>
            <a:ext cx="2743200" cy="365125"/>
          </a:xfrm>
          <a:prstGeom prst="rect">
            <a:avLst/>
          </a:prstGeom>
        </p:spPr>
        <p:txBody>
          <a:bodyPr/>
          <a:lstStyle>
            <a:lvl1pPr algn="r">
              <a:defRPr sz="1400"/>
            </a:lvl1pPr>
          </a:lstStyle>
          <a:p>
            <a:fld id="{1BA29183-7CD2-4C0C-A7F1-D2FD10734D96}" type="slidenum">
              <a:rPr lang="en-US" smtClean="0"/>
              <a:pPr/>
              <a:t>‹#›</a:t>
            </a:fld>
            <a:endParaRPr lang="en-US" dirty="0"/>
          </a:p>
        </p:txBody>
      </p:sp>
      <p:sp>
        <p:nvSpPr>
          <p:cNvPr id="2" name="Title Placeholder 1"/>
          <p:cNvSpPr>
            <a:spLocks noGrp="1"/>
          </p:cNvSpPr>
          <p:nvPr>
            <p:ph type="title"/>
          </p:nvPr>
        </p:nvSpPr>
        <p:spPr>
          <a:xfrm>
            <a:off x="457200" y="295274"/>
            <a:ext cx="11522076"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57200" y="1212851"/>
            <a:ext cx="11522076"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383294"/>
      </p:ext>
    </p:extLst>
  </p:cSld>
  <p:clrMap bg1="lt1" tx1="dk1" bg2="lt2" tx2="dk2" accent1="accent1" accent2="accent2" accent3="accent3" accent4="accent4" accent5="accent5" accent6="accent6" hlink="hlink" folHlink="folHlink"/>
  <p:transition>
    <p:fade/>
  </p:transition>
  <p:hf hdr="0" ftr="0" dt="0"/>
  <p:txStyles>
    <p:titleStyle>
      <a:lvl1pPr algn="l" defTabSz="929008" rtl="0" eaLnBrk="1" latinLnBrk="0" hangingPunct="1">
        <a:lnSpc>
          <a:spcPct val="90000"/>
        </a:lnSpc>
        <a:spcBef>
          <a:spcPct val="0"/>
        </a:spcBef>
        <a:buNone/>
        <a:defRPr lang="en-US" sz="4099" b="0" kern="1200" cap="none" spc="-102" baseline="0" dirty="0" smtClean="0">
          <a:ln w="3175">
            <a:noFill/>
          </a:ln>
          <a:gradFill>
            <a:gsLst>
              <a:gs pos="1250">
                <a:schemeClr val="bg2"/>
              </a:gs>
              <a:gs pos="100000">
                <a:schemeClr val="bg2"/>
              </a:gs>
            </a:gsLst>
            <a:lin ang="5400000" scaled="0"/>
          </a:gradFill>
          <a:effectLst/>
          <a:latin typeface="+mj-lt"/>
          <a:ea typeface="+mn-ea"/>
          <a:cs typeface="Arial" charset="0"/>
        </a:defRPr>
      </a:lvl1pPr>
    </p:titleStyle>
    <p:bodyStyle>
      <a:lvl1pPr marL="345161" marR="0" indent="-345161" algn="l" defTabSz="929008" rtl="0" eaLnBrk="1" fontAlgn="auto" latinLnBrk="0" hangingPunct="1">
        <a:lnSpc>
          <a:spcPct val="90000"/>
        </a:lnSpc>
        <a:spcBef>
          <a:spcPct val="20000"/>
        </a:spcBef>
        <a:spcAft>
          <a:spcPts val="0"/>
        </a:spcAft>
        <a:buClrTx/>
        <a:buSzPct val="90000"/>
        <a:buFont typeface="Arial" pitchFamily="34" charset="0"/>
        <a:buChar char="•"/>
        <a:tabLst/>
        <a:defRPr sz="2900" kern="1200" spc="-71" baseline="0">
          <a:gradFill>
            <a:gsLst>
              <a:gs pos="1250">
                <a:schemeClr val="bg2"/>
              </a:gs>
              <a:gs pos="100000">
                <a:schemeClr val="bg2"/>
              </a:gs>
            </a:gsLst>
            <a:lin ang="5400000" scaled="0"/>
          </a:gradFill>
          <a:latin typeface="+mj-lt"/>
          <a:ea typeface="+mn-ea"/>
          <a:cs typeface="+mn-cs"/>
        </a:defRPr>
      </a:lvl1pPr>
      <a:lvl2pPr marL="582267" marR="0" indent="-237100" algn="l" defTabSz="92900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2"/>
              </a:gs>
              <a:gs pos="100000">
                <a:schemeClr val="bg2"/>
              </a:gs>
            </a:gsLst>
            <a:lin ang="5400000" scaled="0"/>
          </a:gradFill>
          <a:latin typeface="+mn-lt"/>
          <a:ea typeface="+mn-ea"/>
          <a:cs typeface="+mn-cs"/>
        </a:defRPr>
      </a:lvl2pPr>
      <a:lvl3pPr marL="811301" marR="0" indent="-229037" algn="l" defTabSz="929008" rtl="0" eaLnBrk="1" fontAlgn="auto" latinLnBrk="0" hangingPunct="1">
        <a:lnSpc>
          <a:spcPct val="90000"/>
        </a:lnSpc>
        <a:spcBef>
          <a:spcPct val="20000"/>
        </a:spcBef>
        <a:spcAft>
          <a:spcPts val="0"/>
        </a:spcAft>
        <a:buClrTx/>
        <a:buSzPct val="90000"/>
        <a:buFont typeface="Arial" pitchFamily="34" charset="0"/>
        <a:buChar char="•"/>
        <a:tabLst>
          <a:tab pos="811301" algn="l"/>
        </a:tabLst>
        <a:defRPr sz="2000" kern="1200" spc="0" baseline="0">
          <a:gradFill>
            <a:gsLst>
              <a:gs pos="1250">
                <a:schemeClr val="bg2"/>
              </a:gs>
              <a:gs pos="100000">
                <a:schemeClr val="bg2"/>
              </a:gs>
            </a:gsLst>
            <a:lin ang="5400000" scaled="0"/>
          </a:gradFill>
          <a:latin typeface="+mn-lt"/>
          <a:ea typeface="+mn-ea"/>
          <a:cs typeface="+mn-cs"/>
        </a:defRPr>
      </a:lvl3pPr>
      <a:lvl4pPr marL="1046789" marR="0" indent="-235487" algn="l" defTabSz="92900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2"/>
              </a:gs>
              <a:gs pos="100000">
                <a:schemeClr val="bg2"/>
              </a:gs>
            </a:gsLst>
            <a:lin ang="5400000" scaled="0"/>
          </a:gradFill>
          <a:latin typeface="+mn-lt"/>
          <a:ea typeface="+mn-ea"/>
          <a:cs typeface="+mn-cs"/>
        </a:defRPr>
      </a:lvl4pPr>
      <a:lvl5pPr marL="1275820" marR="0" indent="-229037" algn="l" defTabSz="929008" rtl="0" eaLnBrk="1" fontAlgn="auto" latinLnBrk="0" hangingPunct="1">
        <a:lnSpc>
          <a:spcPct val="90000"/>
        </a:lnSpc>
        <a:spcBef>
          <a:spcPct val="20000"/>
        </a:spcBef>
        <a:spcAft>
          <a:spcPts val="0"/>
        </a:spcAft>
        <a:buClrTx/>
        <a:buSzPct val="90000"/>
        <a:buFont typeface="Arial" pitchFamily="34" charset="0"/>
        <a:buChar char="•"/>
        <a:tabLst>
          <a:tab pos="1275820" algn="l"/>
        </a:tabLst>
        <a:defRPr sz="1800" kern="1200" spc="0" baseline="0">
          <a:gradFill>
            <a:gsLst>
              <a:gs pos="1250">
                <a:schemeClr val="bg2"/>
              </a:gs>
              <a:gs pos="100000">
                <a:schemeClr val="bg2"/>
              </a:gs>
            </a:gsLst>
            <a:lin ang="5400000" scaled="0"/>
          </a:gradFill>
          <a:latin typeface="+mn-lt"/>
          <a:ea typeface="+mn-ea"/>
          <a:cs typeface="+mn-cs"/>
        </a:defRPr>
      </a:lvl5pPr>
      <a:lvl6pPr marL="2554764"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19269"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83772"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48275" indent="-232252" algn="l" defTabSz="9290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29008" rtl="0" eaLnBrk="1" latinLnBrk="0" hangingPunct="1">
        <a:defRPr sz="1800" kern="1200">
          <a:solidFill>
            <a:schemeClr val="tx1"/>
          </a:solidFill>
          <a:latin typeface="+mn-lt"/>
          <a:ea typeface="+mn-ea"/>
          <a:cs typeface="+mn-cs"/>
        </a:defRPr>
      </a:lvl1pPr>
      <a:lvl2pPr marL="464502" algn="l" defTabSz="929008" rtl="0" eaLnBrk="1" latinLnBrk="0" hangingPunct="1">
        <a:defRPr sz="1800" kern="1200">
          <a:solidFill>
            <a:schemeClr val="tx1"/>
          </a:solidFill>
          <a:latin typeface="+mn-lt"/>
          <a:ea typeface="+mn-ea"/>
          <a:cs typeface="+mn-cs"/>
        </a:defRPr>
      </a:lvl2pPr>
      <a:lvl3pPr marL="929008" algn="l" defTabSz="929008" rtl="0" eaLnBrk="1" latinLnBrk="0" hangingPunct="1">
        <a:defRPr sz="1800" kern="1200">
          <a:solidFill>
            <a:schemeClr val="tx1"/>
          </a:solidFill>
          <a:latin typeface="+mn-lt"/>
          <a:ea typeface="+mn-ea"/>
          <a:cs typeface="+mn-cs"/>
        </a:defRPr>
      </a:lvl3pPr>
      <a:lvl4pPr marL="1393511" algn="l" defTabSz="929008" rtl="0" eaLnBrk="1" latinLnBrk="0" hangingPunct="1">
        <a:defRPr sz="1800" kern="1200">
          <a:solidFill>
            <a:schemeClr val="tx1"/>
          </a:solidFill>
          <a:latin typeface="+mn-lt"/>
          <a:ea typeface="+mn-ea"/>
          <a:cs typeface="+mn-cs"/>
        </a:defRPr>
      </a:lvl4pPr>
      <a:lvl5pPr marL="1858011" algn="l" defTabSz="929008" rtl="0" eaLnBrk="1" latinLnBrk="0" hangingPunct="1">
        <a:defRPr sz="1800" kern="1200">
          <a:solidFill>
            <a:schemeClr val="tx1"/>
          </a:solidFill>
          <a:latin typeface="+mn-lt"/>
          <a:ea typeface="+mn-ea"/>
          <a:cs typeface="+mn-cs"/>
        </a:defRPr>
      </a:lvl5pPr>
      <a:lvl6pPr marL="2322512" algn="l" defTabSz="929008" rtl="0" eaLnBrk="1" latinLnBrk="0" hangingPunct="1">
        <a:defRPr sz="1800" kern="1200">
          <a:solidFill>
            <a:schemeClr val="tx1"/>
          </a:solidFill>
          <a:latin typeface="+mn-lt"/>
          <a:ea typeface="+mn-ea"/>
          <a:cs typeface="+mn-cs"/>
        </a:defRPr>
      </a:lvl6pPr>
      <a:lvl7pPr marL="2787020" algn="l" defTabSz="929008" rtl="0" eaLnBrk="1" latinLnBrk="0" hangingPunct="1">
        <a:defRPr sz="1800" kern="1200">
          <a:solidFill>
            <a:schemeClr val="tx1"/>
          </a:solidFill>
          <a:latin typeface="+mn-lt"/>
          <a:ea typeface="+mn-ea"/>
          <a:cs typeface="+mn-cs"/>
        </a:defRPr>
      </a:lvl7pPr>
      <a:lvl8pPr marL="3251523" algn="l" defTabSz="929008" rtl="0" eaLnBrk="1" latinLnBrk="0" hangingPunct="1">
        <a:defRPr sz="1800" kern="1200">
          <a:solidFill>
            <a:schemeClr val="tx1"/>
          </a:solidFill>
          <a:latin typeface="+mn-lt"/>
          <a:ea typeface="+mn-ea"/>
          <a:cs typeface="+mn-cs"/>
        </a:defRPr>
      </a:lvl8pPr>
      <a:lvl9pPr marL="3716025" algn="l" defTabSz="9290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7879075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35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cocodataset.org/#keypoints-eva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posetrack.ne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posetrack.net/leaderboard.ph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6.jpg"/></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8.png"/><Relationship Id="rId7"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7.png"/><Relationship Id="rId4" Type="http://schemas.openxmlformats.org/officeDocument/2006/relationships/image" Target="../media/image6.jp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notesSlide" Target="../notesSlides/notesSlide4.xml"/><Relationship Id="rId7"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610.png"/><Relationship Id="rId5" Type="http://schemas.openxmlformats.org/officeDocument/2006/relationships/image" Target="../media/image50.png"/><Relationship Id="rId10" Type="http://schemas.openxmlformats.org/officeDocument/2006/relationships/image" Target="../media/image100.png"/><Relationship Id="rId4" Type="http://schemas.openxmlformats.org/officeDocument/2006/relationships/image" Target="../media/image4.png"/><Relationship Id="rId9" Type="http://schemas.openxmlformats.org/officeDocument/2006/relationships/image" Target="../media/image11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81" y="2117164"/>
            <a:ext cx="12466637" cy="1837298"/>
          </a:xfrm>
        </p:spPr>
        <p:txBody>
          <a:bodyPr anchor="ctr"/>
          <a:lstStyle/>
          <a:p>
            <a:pPr algn="ctr"/>
            <a:br>
              <a:rPr lang="en-US" dirty="0"/>
            </a:br>
            <a:r>
              <a:rPr lang="en-US" sz="4400" dirty="0" err="1"/>
              <a:t>HRNet</a:t>
            </a:r>
            <a:r>
              <a:rPr lang="en-US" sz="4400" dirty="0"/>
              <a:t>: </a:t>
            </a:r>
            <a:r>
              <a:rPr lang="en-US" altLang="zh-CN" sz="4400" dirty="0"/>
              <a:t>Deep High-Resolution Representation </a:t>
            </a:r>
            <a:br>
              <a:rPr lang="en-US" altLang="zh-CN" sz="4400" dirty="0"/>
            </a:br>
            <a:r>
              <a:rPr lang="en-US" altLang="zh-CN" sz="4400" dirty="0"/>
              <a:t>Learning for Visual Recognition</a:t>
            </a:r>
            <a:br>
              <a:rPr lang="en-US" altLang="zh-CN" sz="4400" b="1" dirty="0"/>
            </a:br>
            <a:br>
              <a:rPr lang="en-US" sz="4800" dirty="0"/>
            </a:br>
            <a:endParaRPr lang="en-US" sz="4800" dirty="0"/>
          </a:p>
        </p:txBody>
      </p:sp>
      <p:sp>
        <p:nvSpPr>
          <p:cNvPr id="7" name="Text Placeholder 5">
            <a:extLst>
              <a:ext uri="{FF2B5EF4-FFF2-40B4-BE49-F238E27FC236}">
                <a16:creationId xmlns:a16="http://schemas.microsoft.com/office/drawing/2014/main" id="{14CA2484-8B0C-4526-ADE4-026B11AAFAAB}"/>
              </a:ext>
            </a:extLst>
          </p:cNvPr>
          <p:cNvSpPr txBox="1">
            <a:spLocks/>
          </p:cNvSpPr>
          <p:nvPr/>
        </p:nvSpPr>
        <p:spPr>
          <a:xfrm>
            <a:off x="457201" y="3497262"/>
            <a:ext cx="11522074" cy="1283608"/>
          </a:xfrm>
          <a:prstGeom prst="rect">
            <a:avLst/>
          </a:prstGeom>
          <a:noFill/>
        </p:spPr>
        <p:txBody>
          <a:bodyPr vert="horz" wrap="square" lIns="146304" tIns="109728" rIns="146304" bIns="109728" rtlCol="0" anchor="ctr">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000" kern="1200" spc="0" baseline="0">
                <a:gradFill>
                  <a:gsLst>
                    <a:gs pos="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Aft>
                <a:spcPts val="300"/>
              </a:spcAft>
            </a:pPr>
            <a:endParaRPr lang="en-US" dirty="0"/>
          </a:p>
          <a:p>
            <a:pPr algn="ctr">
              <a:lnSpc>
                <a:spcPct val="100000"/>
              </a:lnSpc>
              <a:spcAft>
                <a:spcPts val="300"/>
              </a:spcAft>
            </a:pPr>
            <a:r>
              <a:rPr lang="en-US" dirty="0">
                <a:solidFill>
                  <a:schemeClr val="bg2">
                    <a:lumMod val="50000"/>
                  </a:schemeClr>
                </a:solidFill>
              </a:rPr>
              <a:t>Jingdong Wang  </a:t>
            </a:r>
          </a:p>
        </p:txBody>
      </p:sp>
    </p:spTree>
    <p:extLst>
      <p:ext uri="{BB962C8B-B14F-4D97-AF65-F5344CB8AC3E}">
        <p14:creationId xmlns:p14="http://schemas.microsoft.com/office/powerpoint/2010/main" val="3464376311"/>
      </p:ext>
    </p:extLst>
  </p:cSld>
  <p:clrMapOvr>
    <a:masterClrMapping/>
  </p:clrMapOvr>
  <mc:AlternateContent xmlns:mc="http://schemas.openxmlformats.org/markup-compatibility/2006" xmlns:p14="http://schemas.microsoft.com/office/powerpoint/2010/main">
    <mc:Choice Requires="p14">
      <p:transition spd="med" p14:dur="700" advTm="19525">
        <p:fade/>
      </p:transition>
    </mc:Choice>
    <mc:Fallback xmlns="">
      <p:transition spd="med" advTm="1952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63E83E-6316-4B28-B7EF-8A7BC3A2F748}"/>
              </a:ext>
            </a:extLst>
          </p:cNvPr>
          <p:cNvPicPr>
            <a:picLocks noChangeAspect="1"/>
          </p:cNvPicPr>
          <p:nvPr/>
        </p:nvPicPr>
        <p:blipFill>
          <a:blip r:embed="rId3"/>
          <a:stretch>
            <a:fillRect/>
          </a:stretch>
        </p:blipFill>
        <p:spPr>
          <a:xfrm>
            <a:off x="0" y="4361688"/>
            <a:ext cx="12436475" cy="1038467"/>
          </a:xfrm>
          <a:prstGeom prst="rect">
            <a:avLst/>
          </a:prstGeom>
        </p:spPr>
      </p:pic>
      <p:sp>
        <p:nvSpPr>
          <p:cNvPr id="2" name="Slide Number Placeholder 1">
            <a:extLst>
              <a:ext uri="{FF2B5EF4-FFF2-40B4-BE49-F238E27FC236}">
                <a16:creationId xmlns:a16="http://schemas.microsoft.com/office/drawing/2014/main" id="{6D588DF6-EFDA-4AD8-9A0F-0434E62E81D1}"/>
              </a:ext>
            </a:extLst>
          </p:cNvPr>
          <p:cNvSpPr>
            <a:spLocks noGrp="1"/>
          </p:cNvSpPr>
          <p:nvPr>
            <p:ph type="sldNum" sz="quarter" idx="4"/>
          </p:nvPr>
        </p:nvSpPr>
        <p:spPr/>
        <p:txBody>
          <a:bodyPr/>
          <a:lstStyle/>
          <a:p>
            <a:fld id="{1BA29183-7CD2-4C0C-A7F1-D2FD10734D96}" type="slidenum">
              <a:rPr lang="en-US" smtClean="0"/>
              <a:pPr/>
              <a:t>10</a:t>
            </a:fld>
            <a:endParaRPr lang="en-US" dirty="0"/>
          </a:p>
        </p:txBody>
      </p:sp>
      <p:sp>
        <p:nvSpPr>
          <p:cNvPr id="9" name="TextBox 8">
            <a:extLst>
              <a:ext uri="{FF2B5EF4-FFF2-40B4-BE49-F238E27FC236}">
                <a16:creationId xmlns:a16="http://schemas.microsoft.com/office/drawing/2014/main" id="{F06588E2-9FD1-4EFA-9CB4-805117FDD353}"/>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solidFill>
                  <a:srgbClr val="00B050"/>
                </a:solidFill>
              </a:rPr>
              <a:t>High-resolution</a:t>
            </a:r>
            <a:r>
              <a:rPr lang="en-US" altLang="zh-CN" sz="3600" dirty="0">
                <a:gradFill>
                  <a:gsLst>
                    <a:gs pos="2917">
                      <a:schemeClr val="tx1"/>
                    </a:gs>
                    <a:gs pos="30000">
                      <a:schemeClr val="tx1"/>
                    </a:gs>
                  </a:gsLst>
                  <a:lin ang="5400000" scaled="0"/>
                </a:gradFill>
              </a:rPr>
              <a:t> representation learning</a:t>
            </a:r>
            <a:endParaRPr lang="en-US" sz="3600" i="1"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01BBD94E-F21F-4464-8684-F955F1CD51D7}"/>
              </a:ext>
            </a:extLst>
          </p:cNvPr>
          <p:cNvSpPr txBox="1"/>
          <p:nvPr/>
        </p:nvSpPr>
        <p:spPr>
          <a:xfrm>
            <a:off x="2332037" y="1363662"/>
            <a:ext cx="9525000" cy="2154436"/>
          </a:xfrm>
          <a:prstGeom prst="rect">
            <a:avLst/>
          </a:prstGeom>
          <a:noFill/>
        </p:spPr>
        <p:txBody>
          <a:bodyPr wrap="square" lIns="182880" tIns="146304" rIns="182880" bIns="146304" rtlCol="0">
            <a:spAutoFit/>
          </a:bodyPr>
          <a:lstStyle/>
          <a:p>
            <a:pPr>
              <a:lnSpc>
                <a:spcPct val="90000"/>
              </a:lnSpc>
              <a:spcAft>
                <a:spcPts val="600"/>
              </a:spcAft>
            </a:pPr>
            <a:r>
              <a:rPr lang="en-US" sz="2200" u="sng" dirty="0">
                <a:gradFill>
                  <a:gsLst>
                    <a:gs pos="2917">
                      <a:schemeClr val="tx1"/>
                    </a:gs>
                    <a:gs pos="30000">
                      <a:schemeClr val="tx1"/>
                    </a:gs>
                  </a:gsLst>
                  <a:lin ang="5400000" scaled="0"/>
                </a:gradFill>
              </a:rPr>
              <a:t>Previous solutions</a:t>
            </a:r>
            <a:endParaRPr lang="en-US" sz="22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q"/>
            </a:pPr>
            <a:r>
              <a:rPr lang="en-US" sz="2200" dirty="0">
                <a:gradFill>
                  <a:gsLst>
                    <a:gs pos="2917">
                      <a:schemeClr val="tx1"/>
                    </a:gs>
                    <a:gs pos="30000">
                      <a:schemeClr val="tx1"/>
                    </a:gs>
                  </a:gsLst>
                  <a:lin ang="5400000" scaled="0"/>
                </a:gradFill>
                <a:latin typeface="+mj-lt"/>
              </a:rPr>
              <a:t>Based on </a:t>
            </a:r>
            <a:r>
              <a:rPr lang="en-US" sz="2200" dirty="0">
                <a:solidFill>
                  <a:srgbClr val="00BCF2"/>
                </a:solidFill>
                <a:latin typeface="+mj-lt"/>
              </a:rPr>
              <a:t>low-resolution</a:t>
            </a:r>
            <a:r>
              <a:rPr lang="en-US" sz="2200" dirty="0">
                <a:gradFill>
                  <a:gsLst>
                    <a:gs pos="2917">
                      <a:schemeClr val="tx1"/>
                    </a:gs>
                    <a:gs pos="30000">
                      <a:schemeClr val="tx1"/>
                    </a:gs>
                  </a:gsLst>
                  <a:lin ang="5400000" scaled="0"/>
                </a:gradFill>
                <a:latin typeface="+mj-lt"/>
              </a:rPr>
              <a:t> representations from </a:t>
            </a:r>
            <a:r>
              <a:rPr lang="en-US" sz="2200" i="1" dirty="0">
                <a:solidFill>
                  <a:srgbClr val="00BCF2"/>
                </a:solidFill>
                <a:latin typeface="+mj-lt"/>
              </a:rPr>
              <a:t>classification networks</a:t>
            </a:r>
          </a:p>
          <a:p>
            <a:pPr marL="342900" indent="-342900">
              <a:lnSpc>
                <a:spcPct val="90000"/>
              </a:lnSpc>
              <a:spcAft>
                <a:spcPts val="600"/>
              </a:spcAft>
              <a:buFont typeface="Wingdings" panose="05000000000000000000" pitchFamily="2" charset="2"/>
              <a:buChar char="q"/>
            </a:pPr>
            <a:r>
              <a:rPr lang="en-US" sz="2200" dirty="0">
                <a:solidFill>
                  <a:srgbClr val="0070C0"/>
                </a:solidFill>
                <a:latin typeface="+mj-lt"/>
              </a:rPr>
              <a:t>Recover</a:t>
            </a:r>
            <a:r>
              <a:rPr lang="en-US" sz="2200" dirty="0">
                <a:gradFill>
                  <a:gsLst>
                    <a:gs pos="2917">
                      <a:schemeClr val="tx1"/>
                    </a:gs>
                    <a:gs pos="30000">
                      <a:schemeClr val="tx1"/>
                    </a:gs>
                  </a:gsLst>
                  <a:lin ang="5400000" scaled="0"/>
                </a:gradFill>
                <a:latin typeface="+mj-lt"/>
              </a:rPr>
              <a:t> high resolution from low resolution </a:t>
            </a:r>
          </a:p>
          <a:p>
            <a:pPr marL="342900" indent="-342900">
              <a:lnSpc>
                <a:spcPct val="90000"/>
              </a:lnSpc>
              <a:spcAft>
                <a:spcPts val="600"/>
              </a:spcAft>
              <a:buFont typeface="Wingdings" panose="05000000000000000000" pitchFamily="2" charset="2"/>
              <a:buChar char="q"/>
            </a:pPr>
            <a:r>
              <a:rPr lang="en-US" sz="2200" dirty="0">
                <a:gradFill>
                  <a:gsLst>
                    <a:gs pos="2917">
                      <a:schemeClr val="tx1"/>
                    </a:gs>
                    <a:gs pos="30000">
                      <a:schemeClr val="tx1"/>
                    </a:gs>
                  </a:gsLst>
                  <a:lin ang="5400000" scaled="0"/>
                </a:gradFill>
                <a:latin typeface="+mj-lt"/>
              </a:rPr>
              <a:t>Drawback: representations are weak due to </a:t>
            </a:r>
            <a:r>
              <a:rPr lang="en-US" altLang="zh-CN" sz="2000" i="1" dirty="0">
                <a:solidFill>
                  <a:schemeClr val="accent5"/>
                </a:solidFill>
                <a:latin typeface="+mj-lt"/>
              </a:rPr>
              <a:t>location-sensitivity loss</a:t>
            </a:r>
            <a:endParaRPr lang="en-US" sz="2200" dirty="0">
              <a:solidFill>
                <a:schemeClr val="accent5"/>
              </a:solidFill>
              <a:latin typeface="+mj-lt"/>
            </a:endParaRPr>
          </a:p>
          <a:p>
            <a:pPr marL="342900" indent="-342900">
              <a:lnSpc>
                <a:spcPct val="90000"/>
              </a:lnSpc>
              <a:spcAft>
                <a:spcPts val="600"/>
              </a:spcAft>
              <a:buFont typeface="Wingdings" panose="05000000000000000000" pitchFamily="2" charset="2"/>
              <a:buChar char="q"/>
            </a:pPr>
            <a:endParaRPr lang="en-US" sz="2200" dirty="0">
              <a:gradFill>
                <a:gsLst>
                  <a:gs pos="2917">
                    <a:schemeClr val="tx1"/>
                  </a:gs>
                  <a:gs pos="30000">
                    <a:schemeClr val="tx1"/>
                  </a:gs>
                </a:gsLst>
                <a:lin ang="5400000" scaled="0"/>
              </a:gradFill>
              <a:latin typeface="+mj-lt"/>
            </a:endParaRPr>
          </a:p>
        </p:txBody>
      </p:sp>
      <p:sp>
        <p:nvSpPr>
          <p:cNvPr id="4" name="Rectangle 3">
            <a:extLst>
              <a:ext uri="{FF2B5EF4-FFF2-40B4-BE49-F238E27FC236}">
                <a16:creationId xmlns:a16="http://schemas.microsoft.com/office/drawing/2014/main" id="{087288E7-5040-407B-84DE-5C3F2AB7A28A}"/>
              </a:ext>
            </a:extLst>
          </p:cNvPr>
          <p:cNvSpPr/>
          <p:nvPr/>
        </p:nvSpPr>
        <p:spPr>
          <a:xfrm>
            <a:off x="2890852" y="5642530"/>
            <a:ext cx="6799041" cy="369332"/>
          </a:xfrm>
          <a:prstGeom prst="rect">
            <a:avLst/>
          </a:prstGeom>
        </p:spPr>
        <p:txBody>
          <a:bodyPr wrap="none">
            <a:spAutoFit/>
          </a:bodyPr>
          <a:lstStyle/>
          <a:p>
            <a:r>
              <a:rPr lang="en-US" dirty="0">
                <a:solidFill>
                  <a:schemeClr val="bg1">
                    <a:lumMod val="50000"/>
                  </a:schemeClr>
                </a:solidFill>
                <a:latin typeface="Segoe UI Light" pitchFamily="34" charset="0"/>
              </a:rPr>
              <a:t>Hourglass, U-Net, Encoder-decoder, </a:t>
            </a:r>
            <a:r>
              <a:rPr lang="en-US" dirty="0" err="1">
                <a:solidFill>
                  <a:schemeClr val="bg1">
                    <a:lumMod val="50000"/>
                  </a:schemeClr>
                </a:solidFill>
                <a:latin typeface="Segoe UI Light" pitchFamily="34" charset="0"/>
              </a:rPr>
              <a:t>DeconvNet</a:t>
            </a:r>
            <a:r>
              <a:rPr lang="en-US" dirty="0">
                <a:solidFill>
                  <a:schemeClr val="bg1">
                    <a:lumMod val="50000"/>
                  </a:schemeClr>
                </a:solidFill>
                <a:latin typeface="Segoe UI Light" pitchFamily="34" charset="0"/>
              </a:rPr>
              <a:t>, </a:t>
            </a:r>
            <a:r>
              <a:rPr lang="en-US" dirty="0" err="1">
                <a:solidFill>
                  <a:schemeClr val="bg1">
                    <a:lumMod val="50000"/>
                  </a:schemeClr>
                </a:solidFill>
                <a:latin typeface="Segoe UI Light" pitchFamily="34" charset="0"/>
              </a:rPr>
              <a:t>SimpleBaseline</a:t>
            </a:r>
            <a:r>
              <a:rPr lang="en-US" dirty="0">
                <a:solidFill>
                  <a:schemeClr val="bg1">
                    <a:lumMod val="50000"/>
                  </a:schemeClr>
                </a:solidFill>
                <a:latin typeface="Segoe UI Light" pitchFamily="34" charset="0"/>
              </a:rPr>
              <a:t>, </a:t>
            </a:r>
            <a:r>
              <a:rPr lang="en-US" dirty="0" err="1">
                <a:solidFill>
                  <a:schemeClr val="bg1">
                    <a:lumMod val="50000"/>
                  </a:schemeClr>
                </a:solidFill>
                <a:latin typeface="Segoe UI Light" pitchFamily="34" charset="0"/>
              </a:rPr>
              <a:t>etc</a:t>
            </a:r>
            <a:endParaRPr lang="en-US" dirty="0">
              <a:solidFill>
                <a:schemeClr val="bg1">
                  <a:lumMod val="50000"/>
                </a:schemeClr>
              </a:solidFill>
            </a:endParaRPr>
          </a:p>
        </p:txBody>
      </p:sp>
      <p:grpSp>
        <p:nvGrpSpPr>
          <p:cNvPr id="45" name="Group 44">
            <a:extLst>
              <a:ext uri="{FF2B5EF4-FFF2-40B4-BE49-F238E27FC236}">
                <a16:creationId xmlns:a16="http://schemas.microsoft.com/office/drawing/2014/main" id="{2E9BCE98-0524-4560-B40C-6A4E69D6323D}"/>
              </a:ext>
            </a:extLst>
          </p:cNvPr>
          <p:cNvGrpSpPr/>
          <p:nvPr/>
        </p:nvGrpSpPr>
        <p:grpSpPr>
          <a:xfrm>
            <a:off x="1874837" y="4411662"/>
            <a:ext cx="8763000" cy="533400"/>
            <a:chOff x="1874837" y="4411662"/>
            <a:chExt cx="8763000" cy="533400"/>
          </a:xfrm>
        </p:grpSpPr>
        <p:cxnSp>
          <p:nvCxnSpPr>
            <p:cNvPr id="28" name="Straight Connector 27">
              <a:extLst>
                <a:ext uri="{FF2B5EF4-FFF2-40B4-BE49-F238E27FC236}">
                  <a16:creationId xmlns:a16="http://schemas.microsoft.com/office/drawing/2014/main" id="{236866DD-5174-4C96-A1A8-FE8F4E80AEF6}"/>
                </a:ext>
              </a:extLst>
            </p:cNvPr>
            <p:cNvCxnSpPr>
              <a:cxnSpLocks/>
            </p:cNvCxnSpPr>
            <p:nvPr/>
          </p:nvCxnSpPr>
          <p:spPr>
            <a:xfrm flipV="1">
              <a:off x="1874837" y="4411662"/>
              <a:ext cx="0" cy="521208"/>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60555C-F1AC-4898-95F6-71FB43009E71}"/>
                </a:ext>
              </a:extLst>
            </p:cNvPr>
            <p:cNvCxnSpPr>
              <a:cxnSpLocks/>
            </p:cNvCxnSpPr>
            <p:nvPr/>
          </p:nvCxnSpPr>
          <p:spPr>
            <a:xfrm>
              <a:off x="1874837" y="4411662"/>
              <a:ext cx="87630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F67AE05-DC57-4507-A462-2948A5B52F63}"/>
                </a:ext>
              </a:extLst>
            </p:cNvPr>
            <p:cNvCxnSpPr/>
            <p:nvPr/>
          </p:nvCxnSpPr>
          <p:spPr>
            <a:xfrm>
              <a:off x="10637837" y="4423854"/>
              <a:ext cx="0" cy="521208"/>
            </a:xfrm>
            <a:prstGeom prst="straightConnector1">
              <a:avLst/>
            </a:prstGeom>
            <a:ln w="10160">
              <a:solidFill>
                <a:schemeClr val="bg1">
                  <a:lumMod val="50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839F7C-EB34-4A27-9E8E-9E4FD9361C19}"/>
              </a:ext>
            </a:extLst>
          </p:cNvPr>
          <p:cNvGrpSpPr/>
          <p:nvPr/>
        </p:nvGrpSpPr>
        <p:grpSpPr>
          <a:xfrm>
            <a:off x="3627437" y="4579302"/>
            <a:ext cx="5181600" cy="365760"/>
            <a:chOff x="3627437" y="4579302"/>
            <a:chExt cx="5181600" cy="365760"/>
          </a:xfrm>
        </p:grpSpPr>
        <p:cxnSp>
          <p:nvCxnSpPr>
            <p:cNvPr id="37" name="Straight Connector 36">
              <a:extLst>
                <a:ext uri="{FF2B5EF4-FFF2-40B4-BE49-F238E27FC236}">
                  <a16:creationId xmlns:a16="http://schemas.microsoft.com/office/drawing/2014/main" id="{03BC31B1-76D4-41CA-8C04-A1BB165E5F62}"/>
                </a:ext>
              </a:extLst>
            </p:cNvPr>
            <p:cNvCxnSpPr>
              <a:cxnSpLocks/>
            </p:cNvCxnSpPr>
            <p:nvPr/>
          </p:nvCxnSpPr>
          <p:spPr>
            <a:xfrm flipV="1">
              <a:off x="3627437" y="4579302"/>
              <a:ext cx="0" cy="36576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84804A-3941-48DC-AC35-93F1BD134DC0}"/>
                </a:ext>
              </a:extLst>
            </p:cNvPr>
            <p:cNvCxnSpPr>
              <a:cxnSpLocks/>
            </p:cNvCxnSpPr>
            <p:nvPr/>
          </p:nvCxnSpPr>
          <p:spPr>
            <a:xfrm flipV="1">
              <a:off x="8809037" y="4579302"/>
              <a:ext cx="0" cy="365760"/>
            </a:xfrm>
            <a:prstGeom prst="line">
              <a:avLst/>
            </a:prstGeom>
            <a:ln w="10160">
              <a:solidFill>
                <a:schemeClr val="bg1">
                  <a:lumMod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9FFC8CD-4CB1-4560-AA0F-91399F0A5F1E}"/>
                </a:ext>
              </a:extLst>
            </p:cNvPr>
            <p:cNvCxnSpPr/>
            <p:nvPr/>
          </p:nvCxnSpPr>
          <p:spPr>
            <a:xfrm>
              <a:off x="3627437" y="4579302"/>
              <a:ext cx="51816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2CB33FB-3509-456F-8B54-486CDDF47F89}"/>
              </a:ext>
            </a:extLst>
          </p:cNvPr>
          <p:cNvGrpSpPr/>
          <p:nvPr/>
        </p:nvGrpSpPr>
        <p:grpSpPr>
          <a:xfrm>
            <a:off x="5303837" y="4716462"/>
            <a:ext cx="1752600" cy="228600"/>
            <a:chOff x="5303837" y="4716462"/>
            <a:chExt cx="1752600" cy="228600"/>
          </a:xfrm>
        </p:grpSpPr>
        <p:cxnSp>
          <p:nvCxnSpPr>
            <p:cNvPr id="41" name="Straight Connector 40">
              <a:extLst>
                <a:ext uri="{FF2B5EF4-FFF2-40B4-BE49-F238E27FC236}">
                  <a16:creationId xmlns:a16="http://schemas.microsoft.com/office/drawing/2014/main" id="{52B5F9AC-1946-4619-9C1F-0D473F09D07D}"/>
                </a:ext>
              </a:extLst>
            </p:cNvPr>
            <p:cNvCxnSpPr>
              <a:cxnSpLocks/>
            </p:cNvCxnSpPr>
            <p:nvPr/>
          </p:nvCxnSpPr>
          <p:spPr>
            <a:xfrm flipV="1">
              <a:off x="5303837" y="4716462"/>
              <a:ext cx="0" cy="22860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E1E437-B522-46F1-9690-9471C88F9DE5}"/>
                </a:ext>
              </a:extLst>
            </p:cNvPr>
            <p:cNvCxnSpPr>
              <a:cxnSpLocks/>
            </p:cNvCxnSpPr>
            <p:nvPr/>
          </p:nvCxnSpPr>
          <p:spPr>
            <a:xfrm flipV="1">
              <a:off x="7056437" y="4716462"/>
              <a:ext cx="0" cy="228600"/>
            </a:xfrm>
            <a:prstGeom prst="line">
              <a:avLst/>
            </a:prstGeom>
            <a:ln w="10160">
              <a:solidFill>
                <a:schemeClr val="bg1">
                  <a:lumMod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2A647-7810-4934-8AB7-8D02F900B430}"/>
                </a:ext>
              </a:extLst>
            </p:cNvPr>
            <p:cNvCxnSpPr/>
            <p:nvPr/>
          </p:nvCxnSpPr>
          <p:spPr>
            <a:xfrm>
              <a:off x="5303837" y="4716462"/>
              <a:ext cx="17526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259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wipe(left)">
                                      <p:cBhvr>
                                        <p:cTn id="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B697C94C-C98D-429E-A7AD-B63046427C81}"/>
              </a:ext>
            </a:extLst>
          </p:cNvPr>
          <p:cNvGraphicFramePr>
            <a:graphicFrameLocks noGrp="1"/>
          </p:cNvGraphicFramePr>
          <p:nvPr>
            <p:extLst>
              <p:ext uri="{D42A27DB-BD31-4B8C-83A1-F6EECF244321}">
                <p14:modId xmlns:p14="http://schemas.microsoft.com/office/powerpoint/2010/main" val="1671583899"/>
              </p:ext>
            </p:extLst>
          </p:nvPr>
        </p:nvGraphicFramePr>
        <p:xfrm>
          <a:off x="1189037" y="2354262"/>
          <a:ext cx="10058400" cy="33528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3503282366"/>
                    </a:ext>
                  </a:extLst>
                </a:gridCol>
              </a:tblGrid>
              <a:tr h="3352800">
                <a:tc>
                  <a:txBody>
                    <a:bodyPr/>
                    <a:lstStyle/>
                    <a:p>
                      <a:endParaRPr lang="en-US" dirty="0"/>
                    </a:p>
                  </a:txBody>
                  <a:tcPr>
                    <a:solidFill>
                      <a:srgbClr val="EAFAFF"/>
                    </a:solidFill>
                  </a:tcPr>
                </a:tc>
                <a:extLst>
                  <a:ext uri="{0D108BD9-81ED-4DB2-BD59-A6C34878D82A}">
                    <a16:rowId xmlns:a16="http://schemas.microsoft.com/office/drawing/2014/main" val="309019778"/>
                  </a:ext>
                </a:extLst>
              </a:tr>
            </a:tbl>
          </a:graphicData>
        </a:graphic>
      </p:graphicFrame>
      <p:sp>
        <p:nvSpPr>
          <p:cNvPr id="2" name="Slide Number Placeholder 1">
            <a:extLst>
              <a:ext uri="{FF2B5EF4-FFF2-40B4-BE49-F238E27FC236}">
                <a16:creationId xmlns:a16="http://schemas.microsoft.com/office/drawing/2014/main" id="{6D588DF6-EFDA-4AD8-9A0F-0434E62E81D1}"/>
              </a:ext>
            </a:extLst>
          </p:cNvPr>
          <p:cNvSpPr>
            <a:spLocks noGrp="1"/>
          </p:cNvSpPr>
          <p:nvPr>
            <p:ph type="sldNum" sz="quarter" idx="4"/>
          </p:nvPr>
        </p:nvSpPr>
        <p:spPr/>
        <p:txBody>
          <a:bodyPr/>
          <a:lstStyle/>
          <a:p>
            <a:fld id="{1BA29183-7CD2-4C0C-A7F1-D2FD10734D96}" type="slidenum">
              <a:rPr lang="en-US" smtClean="0"/>
              <a:pPr/>
              <a:t>11</a:t>
            </a:fld>
            <a:endParaRPr lang="en-US" dirty="0"/>
          </a:p>
        </p:txBody>
      </p:sp>
      <p:sp>
        <p:nvSpPr>
          <p:cNvPr id="9" name="TextBox 8">
            <a:extLst>
              <a:ext uri="{FF2B5EF4-FFF2-40B4-BE49-F238E27FC236}">
                <a16:creationId xmlns:a16="http://schemas.microsoft.com/office/drawing/2014/main" id="{F06588E2-9FD1-4EFA-9CB4-805117FDD353}"/>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solidFill>
                  <a:srgbClr val="00B050"/>
                </a:solidFill>
              </a:rPr>
              <a:t>High-resolution</a:t>
            </a:r>
            <a:r>
              <a:rPr lang="en-US" altLang="zh-CN" sz="3600" dirty="0">
                <a:gradFill>
                  <a:gsLst>
                    <a:gs pos="2917">
                      <a:schemeClr val="tx1"/>
                    </a:gs>
                    <a:gs pos="30000">
                      <a:schemeClr val="tx1"/>
                    </a:gs>
                  </a:gsLst>
                  <a:lin ang="5400000" scaled="0"/>
                </a:gradFill>
              </a:rPr>
              <a:t> representation learning</a:t>
            </a:r>
            <a:endParaRPr lang="en-US" sz="3600" i="1"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03B2343B-0805-4411-B8F5-281A0CDA4166}"/>
              </a:ext>
            </a:extLst>
          </p:cNvPr>
          <p:cNvSpPr txBox="1"/>
          <p:nvPr/>
        </p:nvSpPr>
        <p:spPr>
          <a:xfrm>
            <a:off x="3703637" y="4335462"/>
            <a:ext cx="51054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mj-lt"/>
              </a:rPr>
              <a:t>remove down-sampling </a:t>
            </a:r>
          </a:p>
        </p:txBody>
      </p:sp>
      <p:sp>
        <p:nvSpPr>
          <p:cNvPr id="10" name="TextBox 9">
            <a:extLst>
              <a:ext uri="{FF2B5EF4-FFF2-40B4-BE49-F238E27FC236}">
                <a16:creationId xmlns:a16="http://schemas.microsoft.com/office/drawing/2014/main" id="{3460B78F-273C-4D2D-B0DD-82F7F6B7DBCC}"/>
              </a:ext>
            </a:extLst>
          </p:cNvPr>
          <p:cNvSpPr txBox="1"/>
          <p:nvPr/>
        </p:nvSpPr>
        <p:spPr>
          <a:xfrm>
            <a:off x="3170237" y="4945062"/>
            <a:ext cx="5791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accent5"/>
                </a:solidFill>
                <a:latin typeface="+mj-lt"/>
              </a:rPr>
              <a:t>resolution is medium, computation is costly</a:t>
            </a:r>
          </a:p>
        </p:txBody>
      </p:sp>
      <p:pic>
        <p:nvPicPr>
          <p:cNvPr id="8" name="Picture 7" descr="A picture containing table&#10;&#10;Description automatically generated">
            <a:extLst>
              <a:ext uri="{FF2B5EF4-FFF2-40B4-BE49-F238E27FC236}">
                <a16:creationId xmlns:a16="http://schemas.microsoft.com/office/drawing/2014/main" id="{F84848A3-7530-414C-BF50-F82EBA6F032A}"/>
              </a:ext>
            </a:extLst>
          </p:cNvPr>
          <p:cNvPicPr>
            <a:picLocks noChangeAspect="1"/>
          </p:cNvPicPr>
          <p:nvPr/>
        </p:nvPicPr>
        <p:blipFill>
          <a:blip r:embed="rId3"/>
          <a:stretch>
            <a:fillRect/>
          </a:stretch>
        </p:blipFill>
        <p:spPr>
          <a:xfrm>
            <a:off x="1436020" y="2835182"/>
            <a:ext cx="9564435" cy="1324160"/>
          </a:xfrm>
          <a:prstGeom prst="rect">
            <a:avLst/>
          </a:prstGeom>
        </p:spPr>
      </p:pic>
      <p:pic>
        <p:nvPicPr>
          <p:cNvPr id="14" name="Picture 13">
            <a:extLst>
              <a:ext uri="{FF2B5EF4-FFF2-40B4-BE49-F238E27FC236}">
                <a16:creationId xmlns:a16="http://schemas.microsoft.com/office/drawing/2014/main" id="{3140D369-0E08-428D-BF43-A7C08598B2DB}"/>
              </a:ext>
            </a:extLst>
          </p:cNvPr>
          <p:cNvPicPr>
            <a:picLocks noChangeAspect="1"/>
          </p:cNvPicPr>
          <p:nvPr/>
        </p:nvPicPr>
        <p:blipFill>
          <a:blip r:embed="rId4"/>
          <a:stretch>
            <a:fillRect/>
          </a:stretch>
        </p:blipFill>
        <p:spPr>
          <a:xfrm>
            <a:off x="1436020" y="2835182"/>
            <a:ext cx="9564435" cy="1324160"/>
          </a:xfrm>
          <a:prstGeom prst="rect">
            <a:avLst/>
          </a:prstGeom>
        </p:spPr>
      </p:pic>
    </p:spTree>
    <p:extLst>
      <p:ext uri="{BB962C8B-B14F-4D97-AF65-F5344CB8AC3E}">
        <p14:creationId xmlns:p14="http://schemas.microsoft.com/office/powerpoint/2010/main" val="2600652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DA89D-51B9-492E-BD2C-96C318909F8B}"/>
              </a:ext>
            </a:extLst>
          </p:cNvPr>
          <p:cNvSpPr>
            <a:spLocks noGrp="1"/>
          </p:cNvSpPr>
          <p:nvPr>
            <p:ph type="sldNum" sz="quarter" idx="4"/>
          </p:nvPr>
        </p:nvSpPr>
        <p:spPr/>
        <p:txBody>
          <a:bodyPr/>
          <a:lstStyle/>
          <a:p>
            <a:fld id="{1BA29183-7CD2-4C0C-A7F1-D2FD10734D96}" type="slidenum">
              <a:rPr lang="en-US" smtClean="0"/>
              <a:pPr/>
              <a:t>12</a:t>
            </a:fld>
            <a:endParaRPr lang="en-US" dirty="0"/>
          </a:p>
        </p:txBody>
      </p:sp>
      <p:sp>
        <p:nvSpPr>
          <p:cNvPr id="5" name="TextBox 4">
            <a:extLst>
              <a:ext uri="{FF2B5EF4-FFF2-40B4-BE49-F238E27FC236}">
                <a16:creationId xmlns:a16="http://schemas.microsoft.com/office/drawing/2014/main" id="{FA4EB5B5-7681-4742-9F37-021453397596}"/>
              </a:ext>
            </a:extLst>
          </p:cNvPr>
          <p:cNvSpPr txBox="1"/>
          <p:nvPr/>
        </p:nvSpPr>
        <p:spPr>
          <a:xfrm>
            <a:off x="617538" y="2354262"/>
            <a:ext cx="11201399" cy="1071062"/>
          </a:xfrm>
          <a:prstGeom prst="rect">
            <a:avLst/>
          </a:prstGeom>
          <a:solidFill>
            <a:schemeClr val="accent2">
              <a:lumMod val="20000"/>
              <a:lumOff val="80000"/>
            </a:schemeClr>
          </a:solidFill>
          <a:ln>
            <a:solidFill>
              <a:schemeClr val="accent6"/>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altLang="zh-CN" sz="2800" dirty="0">
                <a:solidFill>
                  <a:schemeClr val="tx1">
                    <a:lumMod val="50000"/>
                  </a:schemeClr>
                </a:solidFill>
                <a:latin typeface="+mj-lt"/>
                <a:ea typeface="Segoe UI" pitchFamily="34" charset="0"/>
                <a:cs typeface="Segoe UI" pitchFamily="34" charset="0"/>
              </a:rPr>
              <a:t>Learn high-resolution representations through high resolution </a:t>
            </a:r>
            <a:r>
              <a:rPr lang="en-US" altLang="zh-CN" sz="2800" i="1" dirty="0">
                <a:solidFill>
                  <a:schemeClr val="accent5"/>
                </a:solidFill>
                <a:latin typeface="+mj-lt"/>
                <a:ea typeface="Segoe UI" pitchFamily="34" charset="0"/>
                <a:cs typeface="Segoe UI" pitchFamily="34" charset="0"/>
              </a:rPr>
              <a:t>maintenance rather than recovering</a:t>
            </a:r>
          </a:p>
        </p:txBody>
      </p:sp>
      <p:sp>
        <p:nvSpPr>
          <p:cNvPr id="4" name="TextBox 3">
            <a:extLst>
              <a:ext uri="{FF2B5EF4-FFF2-40B4-BE49-F238E27FC236}">
                <a16:creationId xmlns:a16="http://schemas.microsoft.com/office/drawing/2014/main" id="{EF0874F4-3DFD-472B-8AB0-A56C5A9631B8}"/>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Our work: </a:t>
            </a:r>
            <a:r>
              <a:rPr lang="en-US" altLang="zh-CN" sz="3600" dirty="0">
                <a:solidFill>
                  <a:srgbClr val="00B050"/>
                </a:solidFill>
              </a:rPr>
              <a:t>High-resolution</a:t>
            </a:r>
            <a:r>
              <a:rPr lang="en-US" altLang="zh-CN" sz="3600" dirty="0">
                <a:gradFill>
                  <a:gsLst>
                    <a:gs pos="2917">
                      <a:schemeClr val="tx1"/>
                    </a:gs>
                    <a:gs pos="30000">
                      <a:schemeClr val="tx1"/>
                    </a:gs>
                  </a:gsLst>
                  <a:lin ang="5400000" scaled="0"/>
                </a:gradFill>
              </a:rPr>
              <a:t> networks </a:t>
            </a:r>
            <a:r>
              <a:rPr lang="en-US" altLang="zh-CN" sz="3600" dirty="0">
                <a:gradFill>
                  <a:gsLst>
                    <a:gs pos="2917">
                      <a:schemeClr val="tx1"/>
                    </a:gs>
                    <a:gs pos="30000">
                      <a:schemeClr val="tx1"/>
                    </a:gs>
                  </a:gsLst>
                  <a:lin ang="5400000" scaled="0"/>
                </a:gradFill>
                <a:latin typeface="+mj-lt"/>
              </a:rPr>
              <a:t>(</a:t>
            </a:r>
            <a:r>
              <a:rPr lang="en-US" altLang="zh-CN" sz="3600" dirty="0" err="1">
                <a:gradFill>
                  <a:gsLst>
                    <a:gs pos="2917">
                      <a:schemeClr val="tx1"/>
                    </a:gs>
                    <a:gs pos="30000">
                      <a:schemeClr val="tx1"/>
                    </a:gs>
                  </a:gsLst>
                  <a:lin ang="5400000" scaled="0"/>
                </a:gradFill>
                <a:latin typeface="+mj-lt"/>
              </a:rPr>
              <a:t>HRNet</a:t>
            </a:r>
            <a:r>
              <a:rPr lang="en-US" altLang="zh-CN" sz="3600" dirty="0">
                <a:gradFill>
                  <a:gsLst>
                    <a:gs pos="2917">
                      <a:schemeClr val="tx1"/>
                    </a:gs>
                    <a:gs pos="30000">
                      <a:schemeClr val="tx1"/>
                    </a:gs>
                  </a:gsLst>
                  <a:lin ang="5400000" scaled="0"/>
                </a:gradFill>
                <a:latin typeface="+mj-lt"/>
              </a:rPr>
              <a:t>)</a:t>
            </a:r>
            <a:endParaRPr lang="en-US" sz="3600" i="1" dirty="0">
              <a:gradFill>
                <a:gsLst>
                  <a:gs pos="2917">
                    <a:schemeClr val="tx1"/>
                  </a:gs>
                  <a:gs pos="30000">
                    <a:schemeClr val="tx1"/>
                  </a:gs>
                </a:gsLst>
                <a:lin ang="5400000" scaled="0"/>
              </a:gradFill>
              <a:latin typeface="+mj-lt"/>
            </a:endParaRPr>
          </a:p>
        </p:txBody>
      </p:sp>
      <p:sp>
        <p:nvSpPr>
          <p:cNvPr id="3" name="Rectangle 2">
            <a:extLst>
              <a:ext uri="{FF2B5EF4-FFF2-40B4-BE49-F238E27FC236}">
                <a16:creationId xmlns:a16="http://schemas.microsoft.com/office/drawing/2014/main" id="{CF5CAFC5-05F3-4F21-B5CA-E8923B23AADB}"/>
              </a:ext>
            </a:extLst>
          </p:cNvPr>
          <p:cNvSpPr/>
          <p:nvPr/>
        </p:nvSpPr>
        <p:spPr>
          <a:xfrm>
            <a:off x="506756" y="5762322"/>
            <a:ext cx="11199212" cy="646331"/>
          </a:xfrm>
          <a:prstGeom prst="rect">
            <a:avLst/>
          </a:prstGeom>
        </p:spPr>
        <p:txBody>
          <a:bodyPr wrap="square">
            <a:spAutoFit/>
          </a:bodyPr>
          <a:lstStyle/>
          <a:p>
            <a:r>
              <a:rPr lang="en-US" dirty="0">
                <a:solidFill>
                  <a:schemeClr val="bg2">
                    <a:lumMod val="50000"/>
                  </a:schemeClr>
                </a:solidFill>
              </a:rPr>
              <a:t>Ke Sun, Bin Xiao, Dong Liu, Jingdong Wang: Deep High-Resolution Representation Learning for Human Pose Estimation. CVPR 2019</a:t>
            </a:r>
          </a:p>
        </p:txBody>
      </p:sp>
    </p:spTree>
    <p:extLst>
      <p:ext uri="{BB962C8B-B14F-4D97-AF65-F5344CB8AC3E}">
        <p14:creationId xmlns:p14="http://schemas.microsoft.com/office/powerpoint/2010/main" val="5464216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02AA2E-CD70-455E-88E4-BCD2BF19A4D4}"/>
              </a:ext>
            </a:extLst>
          </p:cNvPr>
          <p:cNvSpPr>
            <a:spLocks noGrp="1"/>
          </p:cNvSpPr>
          <p:nvPr>
            <p:ph type="sldNum" sz="quarter" idx="4"/>
          </p:nvPr>
        </p:nvSpPr>
        <p:spPr/>
        <p:txBody>
          <a:bodyPr/>
          <a:lstStyle/>
          <a:p>
            <a:fld id="{1BA29183-7CD2-4C0C-A7F1-D2FD10734D96}" type="slidenum">
              <a:rPr lang="en-US" smtClean="0"/>
              <a:pPr/>
              <a:t>13</a:t>
            </a:fld>
            <a:endParaRPr lang="en-US" dirty="0"/>
          </a:p>
        </p:txBody>
      </p:sp>
      <p:sp>
        <p:nvSpPr>
          <p:cNvPr id="8" name="TextBox 7">
            <a:extLst>
              <a:ext uri="{FF2B5EF4-FFF2-40B4-BE49-F238E27FC236}">
                <a16:creationId xmlns:a16="http://schemas.microsoft.com/office/drawing/2014/main" id="{0678160E-207D-404B-BD65-1A50899EC21B}"/>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Previous classification networks</a:t>
            </a:r>
            <a:endParaRPr lang="en-US" sz="3600" dirty="0">
              <a:gradFill>
                <a:gsLst>
                  <a:gs pos="2917">
                    <a:schemeClr val="tx1"/>
                  </a:gs>
                  <a:gs pos="30000">
                    <a:schemeClr val="tx1"/>
                  </a:gs>
                </a:gsLst>
                <a:lin ang="5400000" scaled="0"/>
              </a:gradFill>
            </a:endParaRPr>
          </a:p>
        </p:txBody>
      </p:sp>
      <p:pic>
        <p:nvPicPr>
          <p:cNvPr id="17" name="Picture 16">
            <a:extLst>
              <a:ext uri="{FF2B5EF4-FFF2-40B4-BE49-F238E27FC236}">
                <a16:creationId xmlns:a16="http://schemas.microsoft.com/office/drawing/2014/main" id="{B786AEC1-E873-4E87-90DE-28C8A1310E5A}"/>
              </a:ext>
            </a:extLst>
          </p:cNvPr>
          <p:cNvPicPr>
            <a:picLocks noChangeAspect="1"/>
          </p:cNvPicPr>
          <p:nvPr/>
        </p:nvPicPr>
        <p:blipFill>
          <a:blip r:embed="rId3"/>
          <a:stretch>
            <a:fillRect/>
          </a:stretch>
        </p:blipFill>
        <p:spPr>
          <a:xfrm>
            <a:off x="1880003" y="2890456"/>
            <a:ext cx="8431996" cy="2549208"/>
          </a:xfrm>
          <a:prstGeom prst="rect">
            <a:avLst/>
          </a:prstGeom>
        </p:spPr>
      </p:pic>
      <p:pic>
        <p:nvPicPr>
          <p:cNvPr id="19" name="Picture 18">
            <a:extLst>
              <a:ext uri="{FF2B5EF4-FFF2-40B4-BE49-F238E27FC236}">
                <a16:creationId xmlns:a16="http://schemas.microsoft.com/office/drawing/2014/main" id="{8174561A-1B0C-469A-844B-BA0B09B4543B}"/>
              </a:ext>
            </a:extLst>
          </p:cNvPr>
          <p:cNvPicPr>
            <a:picLocks noChangeAspect="1"/>
          </p:cNvPicPr>
          <p:nvPr/>
        </p:nvPicPr>
        <p:blipFill>
          <a:blip r:embed="rId4"/>
          <a:stretch>
            <a:fillRect/>
          </a:stretch>
        </p:blipFill>
        <p:spPr>
          <a:xfrm>
            <a:off x="1874201" y="5104274"/>
            <a:ext cx="2932056" cy="476226"/>
          </a:xfrm>
          <a:prstGeom prst="rect">
            <a:avLst/>
          </a:prstGeom>
        </p:spPr>
      </p:pic>
      <p:grpSp>
        <p:nvGrpSpPr>
          <p:cNvPr id="21" name="Group 20">
            <a:extLst>
              <a:ext uri="{FF2B5EF4-FFF2-40B4-BE49-F238E27FC236}">
                <a16:creationId xmlns:a16="http://schemas.microsoft.com/office/drawing/2014/main" id="{8455C336-0C14-41FF-9ACD-C3F354F7BDA7}"/>
              </a:ext>
            </a:extLst>
          </p:cNvPr>
          <p:cNvGrpSpPr/>
          <p:nvPr/>
        </p:nvGrpSpPr>
        <p:grpSpPr>
          <a:xfrm>
            <a:off x="3406726" y="3343336"/>
            <a:ext cx="6872590" cy="1045829"/>
            <a:chOff x="3475037" y="2659062"/>
            <a:chExt cx="7010400" cy="1066800"/>
          </a:xfrm>
        </p:grpSpPr>
        <p:cxnSp>
          <p:nvCxnSpPr>
            <p:cNvPr id="24" name="Straight Connector 23">
              <a:extLst>
                <a:ext uri="{FF2B5EF4-FFF2-40B4-BE49-F238E27FC236}">
                  <a16:creationId xmlns:a16="http://schemas.microsoft.com/office/drawing/2014/main" id="{7EE1D5E3-0C66-4402-A196-AD977BA24B8C}"/>
                </a:ext>
              </a:extLst>
            </p:cNvPr>
            <p:cNvCxnSpPr/>
            <p:nvPr/>
          </p:nvCxnSpPr>
          <p:spPr>
            <a:xfrm>
              <a:off x="3475037" y="3268662"/>
              <a:ext cx="701040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CB9ACA-0229-4132-B66C-04E5F97C755E}"/>
                </a:ext>
              </a:extLst>
            </p:cNvPr>
            <p:cNvCxnSpPr/>
            <p:nvPr/>
          </p:nvCxnSpPr>
          <p:spPr>
            <a:xfrm>
              <a:off x="10485437" y="2659062"/>
              <a:ext cx="0" cy="609600"/>
            </a:xfrm>
            <a:prstGeom prst="straightConnector1">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E15792-C591-49D0-9695-73188F7DB4F6}"/>
                </a:ext>
              </a:extLst>
            </p:cNvPr>
            <p:cNvCxnSpPr/>
            <p:nvPr/>
          </p:nvCxnSpPr>
          <p:spPr>
            <a:xfrm>
              <a:off x="3475037" y="3268662"/>
              <a:ext cx="0" cy="4572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DDCFFDA-B132-4917-A9B3-1B091F58F85D}"/>
                </a:ext>
              </a:extLst>
            </p:cNvPr>
            <p:cNvCxnSpPr/>
            <p:nvPr/>
          </p:nvCxnSpPr>
          <p:spPr>
            <a:xfrm>
              <a:off x="3475037" y="3725862"/>
              <a:ext cx="304800" cy="0"/>
            </a:xfrm>
            <a:prstGeom prst="straightConnector1">
              <a:avLst/>
            </a:prstGeom>
            <a:ln w="127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2BECBA5-DB61-4B0E-AC9D-E1D6937F0188}"/>
              </a:ext>
            </a:extLst>
          </p:cNvPr>
          <p:cNvGrpSpPr/>
          <p:nvPr/>
        </p:nvGrpSpPr>
        <p:grpSpPr>
          <a:xfrm>
            <a:off x="6320106" y="4389165"/>
            <a:ext cx="3959210" cy="896425"/>
            <a:chOff x="6446837" y="3725862"/>
            <a:chExt cx="4038600" cy="914400"/>
          </a:xfrm>
        </p:grpSpPr>
        <p:cxnSp>
          <p:nvCxnSpPr>
            <p:cNvPr id="34" name="Straight Connector 33">
              <a:extLst>
                <a:ext uri="{FF2B5EF4-FFF2-40B4-BE49-F238E27FC236}">
                  <a16:creationId xmlns:a16="http://schemas.microsoft.com/office/drawing/2014/main" id="{7A9D1CAE-ED36-4749-BF98-DC94E7865A66}"/>
                </a:ext>
              </a:extLst>
            </p:cNvPr>
            <p:cNvCxnSpPr/>
            <p:nvPr/>
          </p:nvCxnSpPr>
          <p:spPr>
            <a:xfrm>
              <a:off x="9952037" y="3725862"/>
              <a:ext cx="53340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03222D-4D48-426A-8273-F4A9E855985A}"/>
                </a:ext>
              </a:extLst>
            </p:cNvPr>
            <p:cNvCxnSpPr>
              <a:cxnSpLocks/>
            </p:cNvCxnSpPr>
            <p:nvPr/>
          </p:nvCxnSpPr>
          <p:spPr>
            <a:xfrm>
              <a:off x="10485437" y="3725862"/>
              <a:ext cx="0" cy="457200"/>
            </a:xfrm>
            <a:prstGeom prst="straightConnector1">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9BFFB9-4095-4486-B6B0-435F8CBAEFFC}"/>
                </a:ext>
              </a:extLst>
            </p:cNvPr>
            <p:cNvCxnSpPr>
              <a:cxnSpLocks/>
            </p:cNvCxnSpPr>
            <p:nvPr/>
          </p:nvCxnSpPr>
          <p:spPr>
            <a:xfrm flipH="1">
              <a:off x="6446837" y="4183062"/>
              <a:ext cx="403860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2C9D38E-5933-41CE-A24F-2A951701B2F3}"/>
                </a:ext>
              </a:extLst>
            </p:cNvPr>
            <p:cNvCxnSpPr/>
            <p:nvPr/>
          </p:nvCxnSpPr>
          <p:spPr>
            <a:xfrm>
              <a:off x="6446837" y="4183062"/>
              <a:ext cx="0" cy="4572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2BA99B4-3C59-4FA2-AF0A-7CC2D8ADFBC7}"/>
                </a:ext>
              </a:extLst>
            </p:cNvPr>
            <p:cNvCxnSpPr/>
            <p:nvPr/>
          </p:nvCxnSpPr>
          <p:spPr>
            <a:xfrm>
              <a:off x="6446837" y="4640262"/>
              <a:ext cx="304800" cy="0"/>
            </a:xfrm>
            <a:prstGeom prst="straightConnector1">
              <a:avLst/>
            </a:prstGeom>
            <a:ln w="127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32C9C8B7-E0B7-4377-8D92-B20E910612AD}"/>
              </a:ext>
            </a:extLst>
          </p:cNvPr>
          <p:cNvSpPr txBox="1"/>
          <p:nvPr/>
        </p:nvSpPr>
        <p:spPr>
          <a:xfrm>
            <a:off x="495618" y="1545129"/>
            <a:ext cx="11201399" cy="627864"/>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latin typeface="+mj-lt"/>
              </a:rPr>
              <a:t>Connect multi-resolution convolutions in </a:t>
            </a:r>
            <a:r>
              <a:rPr lang="en-US" sz="2400" i="1" dirty="0">
                <a:solidFill>
                  <a:srgbClr val="00BCF2"/>
                </a:solidFill>
              </a:rPr>
              <a:t>series</a:t>
            </a:r>
            <a:endParaRPr lang="en-US" sz="2400" i="1" dirty="0">
              <a:solidFill>
                <a:srgbClr val="8FE2F9"/>
              </a:solidFill>
              <a:latin typeface="+mj-lt"/>
            </a:endParaRPr>
          </a:p>
        </p:txBody>
      </p:sp>
    </p:spTree>
    <p:extLst>
      <p:ext uri="{BB962C8B-B14F-4D97-AF65-F5344CB8AC3E}">
        <p14:creationId xmlns:p14="http://schemas.microsoft.com/office/powerpoint/2010/main" val="2100209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71FD1D-471F-4680-8F64-30592B6CB79E}"/>
              </a:ext>
            </a:extLst>
          </p:cNvPr>
          <p:cNvSpPr>
            <a:spLocks noGrp="1"/>
          </p:cNvSpPr>
          <p:nvPr>
            <p:ph type="sldNum" sz="quarter" idx="4"/>
          </p:nvPr>
        </p:nvSpPr>
        <p:spPr/>
        <p:txBody>
          <a:bodyPr/>
          <a:lstStyle/>
          <a:p>
            <a:fld id="{1BA29183-7CD2-4C0C-A7F1-D2FD10734D96}" type="slidenum">
              <a:rPr lang="en-US" smtClean="0"/>
              <a:pPr/>
              <a:t>14</a:t>
            </a:fld>
            <a:endParaRPr lang="en-US" dirty="0"/>
          </a:p>
        </p:txBody>
      </p:sp>
      <p:grpSp>
        <p:nvGrpSpPr>
          <p:cNvPr id="5" name="Group 4">
            <a:extLst>
              <a:ext uri="{FF2B5EF4-FFF2-40B4-BE49-F238E27FC236}">
                <a16:creationId xmlns:a16="http://schemas.microsoft.com/office/drawing/2014/main" id="{F3201BCE-9572-4DBC-B5FA-2E2CC3D3C84A}"/>
              </a:ext>
            </a:extLst>
          </p:cNvPr>
          <p:cNvGrpSpPr/>
          <p:nvPr/>
        </p:nvGrpSpPr>
        <p:grpSpPr>
          <a:xfrm>
            <a:off x="1874201" y="2889504"/>
            <a:ext cx="8437798" cy="2690044"/>
            <a:chOff x="1911782" y="2197100"/>
            <a:chExt cx="8606993" cy="2743985"/>
          </a:xfrm>
        </p:grpSpPr>
        <p:pic>
          <p:nvPicPr>
            <p:cNvPr id="6" name="Picture 5">
              <a:extLst>
                <a:ext uri="{FF2B5EF4-FFF2-40B4-BE49-F238E27FC236}">
                  <a16:creationId xmlns:a16="http://schemas.microsoft.com/office/drawing/2014/main" id="{79320E61-C032-4648-889E-ECC4438517C8}"/>
                </a:ext>
              </a:extLst>
            </p:cNvPr>
            <p:cNvPicPr>
              <a:picLocks noChangeAspect="1"/>
            </p:cNvPicPr>
            <p:nvPr/>
          </p:nvPicPr>
          <p:blipFill>
            <a:blip r:embed="rId3"/>
            <a:stretch>
              <a:fillRect/>
            </a:stretch>
          </p:blipFill>
          <p:spPr>
            <a:xfrm>
              <a:off x="1917700" y="2197100"/>
              <a:ext cx="8601075" cy="2600325"/>
            </a:xfrm>
            <a:prstGeom prst="rect">
              <a:avLst/>
            </a:prstGeom>
          </p:spPr>
        </p:pic>
        <p:pic>
          <p:nvPicPr>
            <p:cNvPr id="7" name="Picture 6">
              <a:extLst>
                <a:ext uri="{FF2B5EF4-FFF2-40B4-BE49-F238E27FC236}">
                  <a16:creationId xmlns:a16="http://schemas.microsoft.com/office/drawing/2014/main" id="{2E44F552-F950-4444-90A3-8758F0C55D32}"/>
                </a:ext>
              </a:extLst>
            </p:cNvPr>
            <p:cNvPicPr>
              <a:picLocks noChangeAspect="1"/>
            </p:cNvPicPr>
            <p:nvPr/>
          </p:nvPicPr>
          <p:blipFill>
            <a:blip r:embed="rId4"/>
            <a:stretch>
              <a:fillRect/>
            </a:stretch>
          </p:blipFill>
          <p:spPr>
            <a:xfrm>
              <a:off x="1911782" y="4455310"/>
              <a:ext cx="2990850" cy="485775"/>
            </a:xfrm>
            <a:prstGeom prst="rect">
              <a:avLst/>
            </a:prstGeom>
          </p:spPr>
        </p:pic>
      </p:grpSp>
      <p:sp>
        <p:nvSpPr>
          <p:cNvPr id="8" name="TextBox 7">
            <a:extLst>
              <a:ext uri="{FF2B5EF4-FFF2-40B4-BE49-F238E27FC236}">
                <a16:creationId xmlns:a16="http://schemas.microsoft.com/office/drawing/2014/main" id="{156E0EF0-1737-497C-A865-57625643358A}"/>
              </a:ext>
            </a:extLst>
          </p:cNvPr>
          <p:cNvSpPr txBox="1"/>
          <p:nvPr/>
        </p:nvSpPr>
        <p:spPr>
          <a:xfrm>
            <a:off x="495618" y="1545129"/>
            <a:ext cx="11201399" cy="960263"/>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High-resolution networks (</a:t>
            </a:r>
            <a:r>
              <a:rPr lang="en-US" altLang="zh-CN" sz="2400" dirty="0" err="1">
                <a:gradFill>
                  <a:gsLst>
                    <a:gs pos="2917">
                      <a:schemeClr val="tx1"/>
                    </a:gs>
                    <a:gs pos="30000">
                      <a:schemeClr val="tx1"/>
                    </a:gs>
                  </a:gsLst>
                  <a:lin ang="5400000" scaled="0"/>
                </a:gradFill>
                <a:latin typeface="+mj-lt"/>
              </a:rPr>
              <a:t>HRNet</a:t>
            </a:r>
            <a:r>
              <a:rPr lang="en-US" altLang="zh-CN" sz="2400" dirty="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rPr>
              <a:t>Connect multi-resolution convolutions in </a:t>
            </a:r>
            <a:r>
              <a:rPr lang="en-US" sz="2400" i="1" dirty="0">
                <a:solidFill>
                  <a:srgbClr val="0070C0"/>
                </a:solidFill>
              </a:rPr>
              <a:t>parallel</a:t>
            </a:r>
            <a:r>
              <a:rPr lang="en-US" sz="2400" dirty="0">
                <a:gradFill>
                  <a:gsLst>
                    <a:gs pos="2917">
                      <a:schemeClr val="tx1"/>
                    </a:gs>
                    <a:gs pos="30000">
                      <a:schemeClr val="tx1"/>
                    </a:gs>
                  </a:gsLst>
                  <a:lin ang="5400000" scaled="0"/>
                </a:gradFill>
                <a:latin typeface="+mj-lt"/>
              </a:rPr>
              <a:t> </a:t>
            </a:r>
            <a:r>
              <a:rPr lang="en-US" sz="2400" dirty="0">
                <a:solidFill>
                  <a:schemeClr val="bg1"/>
                </a:solidFill>
                <a:latin typeface="+mj-lt"/>
              </a:rPr>
              <a:t>with </a:t>
            </a:r>
            <a:r>
              <a:rPr lang="en-US" sz="2400" i="1" dirty="0">
                <a:solidFill>
                  <a:schemeClr val="bg1"/>
                </a:solidFill>
                <a:latin typeface="+mj-lt"/>
              </a:rPr>
              <a:t>repeated fusions</a:t>
            </a:r>
            <a:endParaRPr lang="en-US" sz="2400" dirty="0">
              <a:solidFill>
                <a:schemeClr val="bg1"/>
              </a:solidFill>
              <a:latin typeface="+mj-lt"/>
            </a:endParaRPr>
          </a:p>
        </p:txBody>
      </p:sp>
      <p:sp>
        <p:nvSpPr>
          <p:cNvPr id="9" name="TextBox 8">
            <a:extLst>
              <a:ext uri="{FF2B5EF4-FFF2-40B4-BE49-F238E27FC236}">
                <a16:creationId xmlns:a16="http://schemas.microsoft.com/office/drawing/2014/main" id="{5E97E896-D820-4976-92B2-53773F8487F1}"/>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err="1">
                <a:gradFill>
                  <a:gsLst>
                    <a:gs pos="2917">
                      <a:schemeClr val="tx1"/>
                    </a:gs>
                    <a:gs pos="30000">
                      <a:schemeClr val="tx1"/>
                    </a:gs>
                  </a:gsLst>
                  <a:lin ang="5400000" scaled="0"/>
                </a:gradFill>
              </a:rPr>
              <a:t>HRNet</a:t>
            </a:r>
            <a:r>
              <a:rPr lang="en-US" altLang="zh-CN" sz="3600" dirty="0">
                <a:gradFill>
                  <a:gsLst>
                    <a:gs pos="2917">
                      <a:schemeClr val="tx1"/>
                    </a:gs>
                    <a:gs pos="30000">
                      <a:schemeClr val="tx1"/>
                    </a:gs>
                  </a:gsLst>
                  <a:lin ang="5400000" scaled="0"/>
                </a:gradFill>
              </a:rPr>
              <a:t>: high-resolution representation learning</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29461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71FD1D-471F-4680-8F64-30592B6CB79E}"/>
              </a:ext>
            </a:extLst>
          </p:cNvPr>
          <p:cNvSpPr>
            <a:spLocks noGrp="1"/>
          </p:cNvSpPr>
          <p:nvPr>
            <p:ph type="sldNum" sz="quarter" idx="4"/>
          </p:nvPr>
        </p:nvSpPr>
        <p:spPr/>
        <p:txBody>
          <a:bodyPr/>
          <a:lstStyle/>
          <a:p>
            <a:fld id="{1BA29183-7CD2-4C0C-A7F1-D2FD10734D96}" type="slidenum">
              <a:rPr lang="en-US" smtClean="0"/>
              <a:pPr/>
              <a:t>15</a:t>
            </a:fld>
            <a:endParaRPr lang="en-US" dirty="0"/>
          </a:p>
        </p:txBody>
      </p:sp>
      <p:sp>
        <p:nvSpPr>
          <p:cNvPr id="9" name="TextBox 8">
            <a:extLst>
              <a:ext uri="{FF2B5EF4-FFF2-40B4-BE49-F238E27FC236}">
                <a16:creationId xmlns:a16="http://schemas.microsoft.com/office/drawing/2014/main" id="{5E97E896-D820-4976-92B2-53773F8487F1}"/>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err="1">
                <a:gradFill>
                  <a:gsLst>
                    <a:gs pos="2917">
                      <a:schemeClr val="tx1"/>
                    </a:gs>
                    <a:gs pos="30000">
                      <a:schemeClr val="tx1"/>
                    </a:gs>
                  </a:gsLst>
                  <a:lin ang="5400000" scaled="0"/>
                </a:gradFill>
              </a:rPr>
              <a:t>HRNet</a:t>
            </a:r>
            <a:r>
              <a:rPr lang="en-US" altLang="zh-CN" sz="3600" dirty="0">
                <a:gradFill>
                  <a:gsLst>
                    <a:gs pos="2917">
                      <a:schemeClr val="tx1"/>
                    </a:gs>
                    <a:gs pos="30000">
                      <a:schemeClr val="tx1"/>
                    </a:gs>
                  </a:gsLst>
                  <a:lin ang="5400000" scaled="0"/>
                </a:gradFill>
              </a:rPr>
              <a:t>: high-resolution representation learning</a:t>
            </a:r>
            <a:endParaRPr lang="en-US" sz="3600" dirty="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3785A6D6-5917-43D7-AD12-C2F3D53D1ED5}"/>
              </a:ext>
            </a:extLst>
          </p:cNvPr>
          <p:cNvPicPr>
            <a:picLocks/>
          </p:cNvPicPr>
          <p:nvPr/>
        </p:nvPicPr>
        <p:blipFill>
          <a:blip r:embed="rId3"/>
          <a:stretch>
            <a:fillRect/>
          </a:stretch>
        </p:blipFill>
        <p:spPr>
          <a:xfrm>
            <a:off x="1880003" y="2889504"/>
            <a:ext cx="8431996" cy="2549208"/>
          </a:xfrm>
          <a:prstGeom prst="rect">
            <a:avLst/>
          </a:prstGeom>
        </p:spPr>
      </p:pic>
      <p:sp>
        <p:nvSpPr>
          <p:cNvPr id="11" name="TextBox 10">
            <a:extLst>
              <a:ext uri="{FF2B5EF4-FFF2-40B4-BE49-F238E27FC236}">
                <a16:creationId xmlns:a16="http://schemas.microsoft.com/office/drawing/2014/main" id="{5FCE371E-1F54-4148-8DE6-880A1947E66B}"/>
              </a:ext>
            </a:extLst>
          </p:cNvPr>
          <p:cNvSpPr txBox="1"/>
          <p:nvPr/>
        </p:nvSpPr>
        <p:spPr>
          <a:xfrm>
            <a:off x="495618" y="1545129"/>
            <a:ext cx="11201399" cy="960263"/>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High-resolution networks (</a:t>
            </a:r>
            <a:r>
              <a:rPr lang="en-US" altLang="zh-CN" sz="2400" dirty="0" err="1">
                <a:gradFill>
                  <a:gsLst>
                    <a:gs pos="2917">
                      <a:schemeClr val="tx1"/>
                    </a:gs>
                    <a:gs pos="30000">
                      <a:schemeClr val="tx1"/>
                    </a:gs>
                  </a:gsLst>
                  <a:lin ang="5400000" scaled="0"/>
                </a:gradFill>
                <a:latin typeface="+mj-lt"/>
              </a:rPr>
              <a:t>HRNet</a:t>
            </a:r>
            <a:r>
              <a:rPr lang="en-US" altLang="zh-CN" sz="2400" dirty="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rPr>
              <a:t>Connect multi-resolution convolutions in </a:t>
            </a:r>
            <a:r>
              <a:rPr lang="en-US" sz="2400" i="1" dirty="0">
                <a:solidFill>
                  <a:srgbClr val="0070C0"/>
                </a:solidFill>
              </a:rPr>
              <a:t>parallel</a:t>
            </a:r>
            <a:r>
              <a:rPr lang="en-US" sz="2400" dirty="0">
                <a:gradFill>
                  <a:gsLst>
                    <a:gs pos="2917">
                      <a:schemeClr val="tx1"/>
                    </a:gs>
                    <a:gs pos="30000">
                      <a:schemeClr val="tx1"/>
                    </a:gs>
                  </a:gsLst>
                  <a:lin ang="5400000" scaled="0"/>
                </a:gradFill>
                <a:latin typeface="+mj-lt"/>
              </a:rPr>
              <a:t> with </a:t>
            </a:r>
            <a:r>
              <a:rPr lang="en-US" sz="2400" i="1" dirty="0">
                <a:solidFill>
                  <a:srgbClr val="FF0000"/>
                </a:solidFill>
              </a:rPr>
              <a:t>repeated fusions</a:t>
            </a:r>
            <a:endParaRPr lang="en-US" sz="2400" dirty="0">
              <a:solidFill>
                <a:srgbClr val="FF0000"/>
              </a:solidFill>
            </a:endParaRPr>
          </a:p>
        </p:txBody>
      </p:sp>
      <p:pic>
        <p:nvPicPr>
          <p:cNvPr id="12" name="Picture 11">
            <a:extLst>
              <a:ext uri="{FF2B5EF4-FFF2-40B4-BE49-F238E27FC236}">
                <a16:creationId xmlns:a16="http://schemas.microsoft.com/office/drawing/2014/main" id="{D5D59F42-EA8C-4BF9-9512-56CBDC493A98}"/>
              </a:ext>
            </a:extLst>
          </p:cNvPr>
          <p:cNvPicPr>
            <a:picLocks noChangeAspect="1"/>
          </p:cNvPicPr>
          <p:nvPr/>
        </p:nvPicPr>
        <p:blipFill>
          <a:blip r:embed="rId4"/>
          <a:stretch>
            <a:fillRect/>
          </a:stretch>
        </p:blipFill>
        <p:spPr>
          <a:xfrm>
            <a:off x="1874201" y="5104274"/>
            <a:ext cx="2932056" cy="476226"/>
          </a:xfrm>
          <a:prstGeom prst="rect">
            <a:avLst/>
          </a:prstGeom>
        </p:spPr>
      </p:pic>
      <p:sp>
        <p:nvSpPr>
          <p:cNvPr id="14" name="Rectangle 13">
            <a:extLst>
              <a:ext uri="{FF2B5EF4-FFF2-40B4-BE49-F238E27FC236}">
                <a16:creationId xmlns:a16="http://schemas.microsoft.com/office/drawing/2014/main" id="{DC5C3437-9361-4E5A-9CD9-14B6CFA0D887}"/>
              </a:ext>
            </a:extLst>
          </p:cNvPr>
          <p:cNvSpPr/>
          <p:nvPr/>
        </p:nvSpPr>
        <p:spPr bwMode="auto">
          <a:xfrm>
            <a:off x="6980237" y="2810677"/>
            <a:ext cx="1600200" cy="2743985"/>
          </a:xfrm>
          <a:prstGeom prst="rect">
            <a:avLst/>
          </a:prstGeom>
          <a:noFill/>
          <a:ln w="38100">
            <a:solidFill>
              <a:schemeClr val="accent3"/>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4775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85282-F997-42B3-BAF6-4472F23D20AE}"/>
              </a:ext>
            </a:extLst>
          </p:cNvPr>
          <p:cNvSpPr>
            <a:spLocks noGrp="1"/>
          </p:cNvSpPr>
          <p:nvPr>
            <p:ph type="sldNum" sz="quarter" idx="4"/>
          </p:nvPr>
        </p:nvSpPr>
        <p:spPr/>
        <p:txBody>
          <a:bodyPr/>
          <a:lstStyle/>
          <a:p>
            <a:fld id="{1BA29183-7CD2-4C0C-A7F1-D2FD10734D96}" type="slidenum">
              <a:rPr lang="en-US" smtClean="0"/>
              <a:pPr/>
              <a:t>16</a:t>
            </a:fld>
            <a:endParaRPr lang="en-US" dirty="0"/>
          </a:p>
        </p:txBody>
      </p:sp>
      <p:pic>
        <p:nvPicPr>
          <p:cNvPr id="6" name="Picture 5">
            <a:extLst>
              <a:ext uri="{FF2B5EF4-FFF2-40B4-BE49-F238E27FC236}">
                <a16:creationId xmlns:a16="http://schemas.microsoft.com/office/drawing/2014/main" id="{803AC141-ADC1-4722-A48C-299F9CF66C01}"/>
              </a:ext>
            </a:extLst>
          </p:cNvPr>
          <p:cNvPicPr>
            <a:picLocks noChangeAspect="1"/>
          </p:cNvPicPr>
          <p:nvPr/>
        </p:nvPicPr>
        <p:blipFill>
          <a:blip r:embed="rId3"/>
          <a:stretch>
            <a:fillRect/>
          </a:stretch>
        </p:blipFill>
        <p:spPr>
          <a:xfrm>
            <a:off x="3072510" y="2125662"/>
            <a:ext cx="8403527" cy="2438972"/>
          </a:xfrm>
          <a:prstGeom prst="rect">
            <a:avLst/>
          </a:prstGeom>
        </p:spPr>
      </p:pic>
      <p:sp>
        <p:nvSpPr>
          <p:cNvPr id="7" name="TextBox 6">
            <a:extLst>
              <a:ext uri="{FF2B5EF4-FFF2-40B4-BE49-F238E27FC236}">
                <a16:creationId xmlns:a16="http://schemas.microsoft.com/office/drawing/2014/main" id="{BBF3242C-40D8-489E-A47C-230BB56D7654}"/>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Across-resolution fusion</a:t>
            </a:r>
            <a:endParaRPr lang="en-US" sz="36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7F0C3ECF-215D-441A-9CD9-EFF56235EDBF}"/>
              </a:ext>
            </a:extLst>
          </p:cNvPr>
          <p:cNvPicPr>
            <a:picLocks noChangeAspect="1"/>
          </p:cNvPicPr>
          <p:nvPr/>
        </p:nvPicPr>
        <p:blipFill>
          <a:blip r:embed="rId4"/>
          <a:stretch>
            <a:fillRect/>
          </a:stretch>
        </p:blipFill>
        <p:spPr>
          <a:xfrm>
            <a:off x="731837" y="2138945"/>
            <a:ext cx="1602592" cy="2441448"/>
          </a:xfrm>
          <a:prstGeom prst="rect">
            <a:avLst/>
          </a:prstGeom>
          <a:ln w="38100">
            <a:solidFill>
              <a:schemeClr val="accent3"/>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D185664-2DF4-4AF0-AA76-2D696DCC2276}"/>
                  </a:ext>
                </a:extLst>
              </p:cNvPr>
              <p:cNvSpPr txBox="1"/>
              <p:nvPr/>
            </p:nvSpPr>
            <p:spPr>
              <a:xfrm>
                <a:off x="2560638" y="5326062"/>
                <a:ext cx="7315199" cy="871008"/>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latin typeface="+mj-lt"/>
                  </a:rPr>
                  <a:t>Down-sample: </a:t>
                </a:r>
                <a14:m>
                  <m:oMath xmlns:m="http://schemas.openxmlformats.org/officeDocument/2006/math">
                    <m:r>
                      <m:rPr>
                        <m:sty m:val="p"/>
                      </m:rPr>
                      <a:rPr lang="en-US" i="0" dirty="0" smtClean="0">
                        <a:gradFill>
                          <a:gsLst>
                            <a:gs pos="2917">
                              <a:schemeClr val="tx1"/>
                            </a:gs>
                            <a:gs pos="30000">
                              <a:schemeClr val="tx1"/>
                            </a:gs>
                          </a:gsLst>
                          <a:lin ang="5400000" scaled="0"/>
                        </a:gradFill>
                        <a:latin typeface="Cambria Math" panose="02040503050406030204" pitchFamily="18" charset="0"/>
                      </a:rPr>
                      <m:t>stride</m:t>
                    </m:r>
                    <m:r>
                      <a:rPr lang="en-US" altLang="zh-CN" i="1" dirty="0">
                        <a:gradFill>
                          <a:gsLst>
                            <a:gs pos="2917">
                              <a:schemeClr val="tx1"/>
                            </a:gs>
                            <a:gs pos="30000">
                              <a:schemeClr val="tx1"/>
                            </a:gs>
                          </a:gsLst>
                          <a:lin ang="5400000" scaled="0"/>
                        </a:gradFill>
                        <a:latin typeface="Cambria Math" panose="02040503050406030204" pitchFamily="18" charset="0"/>
                      </a:rPr>
                      <m:t>−</m:t>
                    </m:r>
                    <m:r>
                      <a:rPr lang="en-US" i="0" dirty="0" smtClean="0">
                        <a:gradFill>
                          <a:gsLst>
                            <a:gs pos="2917">
                              <a:schemeClr val="tx1"/>
                            </a:gs>
                            <a:gs pos="30000">
                              <a:schemeClr val="tx1"/>
                            </a:gs>
                          </a:gsLst>
                          <a:lin ang="5400000" scaled="0"/>
                        </a:gradFill>
                        <a:latin typeface="Cambria Math" panose="02040503050406030204" pitchFamily="18" charset="0"/>
                      </a:rPr>
                      <m:t>2</m:t>
                    </m:r>
                  </m:oMath>
                </a14:m>
                <a:r>
                  <a:rPr lang="en-US" dirty="0">
                    <a:gradFill>
                      <a:gsLst>
                        <a:gs pos="2917">
                          <a:schemeClr val="tx1"/>
                        </a:gs>
                        <a:gs pos="30000">
                          <a:schemeClr val="tx1"/>
                        </a:gs>
                      </a:gsLst>
                      <a:lin ang="5400000" scaled="0"/>
                    </a:gradFill>
                    <a:latin typeface="+mj-lt"/>
                  </a:rPr>
                  <a:t> </a:t>
                </a:r>
                <a14:m>
                  <m:oMath xmlns:m="http://schemas.openxmlformats.org/officeDocument/2006/math">
                    <m:r>
                      <a:rPr lang="en-US" b="0" i="0" smtClean="0">
                        <a:gradFill>
                          <a:gsLst>
                            <a:gs pos="2917">
                              <a:schemeClr val="tx1"/>
                            </a:gs>
                            <a:gs pos="30000">
                              <a:schemeClr val="tx1"/>
                            </a:gs>
                          </a:gsLst>
                          <a:lin ang="5400000" scaled="0"/>
                        </a:gradFill>
                        <a:latin typeface="Cambria Math" panose="02040503050406030204" pitchFamily="18" charset="0"/>
                      </a:rPr>
                      <m:t>3</m:t>
                    </m:r>
                    <m:r>
                      <a:rPr lang="en-US"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×3</m:t>
                    </m:r>
                  </m:oMath>
                </a14:m>
                <a:endParaRPr lang="en-US" dirty="0">
                  <a:gradFill>
                    <a:gsLst>
                      <a:gs pos="2917">
                        <a:schemeClr val="tx1"/>
                      </a:gs>
                      <a:gs pos="30000">
                        <a:schemeClr val="tx1"/>
                      </a:gs>
                    </a:gsLst>
                    <a:lin ang="5400000" scaled="0"/>
                  </a:gradFill>
                  <a:latin typeface="+mj-lt"/>
                </a:endParaRPr>
              </a:p>
              <a:p>
                <a:pPr algn="ctr">
                  <a:lnSpc>
                    <a:spcPct val="90000"/>
                  </a:lnSpc>
                  <a:spcAft>
                    <a:spcPts val="600"/>
                  </a:spcAft>
                </a:pPr>
                <a:r>
                  <a:rPr lang="en-US" dirty="0">
                    <a:gradFill>
                      <a:gsLst>
                        <a:gs pos="2917">
                          <a:schemeClr val="tx1"/>
                        </a:gs>
                        <a:gs pos="30000">
                          <a:schemeClr val="tx1"/>
                        </a:gs>
                      </a:gsLst>
                      <a:lin ang="5400000" scaled="0"/>
                    </a:gradFill>
                    <a:latin typeface="+mj-lt"/>
                  </a:rPr>
                  <a:t>Up-sample: </a:t>
                </a:r>
                <a14:m>
                  <m:oMath xmlns:m="http://schemas.openxmlformats.org/officeDocument/2006/math">
                    <m:r>
                      <m:rPr>
                        <m:sty m:val="p"/>
                      </m:rPr>
                      <a:rPr lang="en-US" i="0" dirty="0" smtClean="0">
                        <a:gradFill>
                          <a:gsLst>
                            <a:gs pos="2917">
                              <a:schemeClr val="tx1"/>
                            </a:gs>
                            <a:gs pos="30000">
                              <a:schemeClr val="tx1"/>
                            </a:gs>
                          </a:gsLst>
                          <a:lin ang="5400000" scaled="0"/>
                        </a:gradFill>
                        <a:latin typeface="Cambria Math" panose="02040503050406030204" pitchFamily="18" charset="0"/>
                      </a:rPr>
                      <m:t>bilinear</m:t>
                    </m:r>
                  </m:oMath>
                </a14:m>
                <a:r>
                  <a:rPr lang="en-US" dirty="0">
                    <a:gradFill>
                      <a:gsLst>
                        <a:gs pos="2917">
                          <a:schemeClr val="tx1"/>
                        </a:gs>
                        <a:gs pos="30000">
                          <a:schemeClr val="tx1"/>
                        </a:gs>
                      </a:gsLst>
                      <a:lin ang="5400000" scaled="0"/>
                    </a:gradFill>
                    <a:latin typeface="+mj-lt"/>
                  </a:rPr>
                  <a:t> + </a:t>
                </a:r>
                <a14:m>
                  <m:oMath xmlns:m="http://schemas.openxmlformats.org/officeDocument/2006/math">
                    <m:r>
                      <a:rPr lang="en-US" dirty="0" smtClean="0">
                        <a:gradFill>
                          <a:gsLst>
                            <a:gs pos="2917">
                              <a:schemeClr val="tx1"/>
                            </a:gs>
                            <a:gs pos="30000">
                              <a:schemeClr val="tx1"/>
                            </a:gs>
                          </a:gsLst>
                          <a:lin ang="5400000" scaled="0"/>
                        </a:gradFill>
                        <a:latin typeface="Cambria Math" panose="02040503050406030204" pitchFamily="18" charset="0"/>
                      </a:rPr>
                      <m:t>1</m:t>
                    </m:r>
                    <m:r>
                      <a:rPr lang="en-US"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a:rPr lang="en-US"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1</m:t>
                    </m:r>
                  </m:oMath>
                </a14:m>
                <a:endParaRPr lang="en-US" dirty="0">
                  <a:gradFill>
                    <a:gsLst>
                      <a:gs pos="2917">
                        <a:schemeClr val="tx1"/>
                      </a:gs>
                      <a:gs pos="30000">
                        <a:schemeClr val="tx1"/>
                      </a:gs>
                    </a:gsLst>
                    <a:lin ang="5400000" scaled="0"/>
                  </a:gradFill>
                  <a:latin typeface="+mj-lt"/>
                </a:endParaRPr>
              </a:p>
            </p:txBody>
          </p:sp>
        </mc:Choice>
        <mc:Fallback xmlns="">
          <p:sp>
            <p:nvSpPr>
              <p:cNvPr id="3" name="TextBox 2">
                <a:extLst>
                  <a:ext uri="{FF2B5EF4-FFF2-40B4-BE49-F238E27FC236}">
                    <a16:creationId xmlns:a16="http://schemas.microsoft.com/office/drawing/2014/main" id="{AD185664-2DF4-4AF0-AA76-2D696DCC2276}"/>
                  </a:ext>
                </a:extLst>
              </p:cNvPr>
              <p:cNvSpPr txBox="1">
                <a:spLocks noRot="1" noChangeAspect="1" noMove="1" noResize="1" noEditPoints="1" noAdjustHandles="1" noChangeArrowheads="1" noChangeShapeType="1" noTextEdit="1"/>
              </p:cNvSpPr>
              <p:nvPr/>
            </p:nvSpPr>
            <p:spPr>
              <a:xfrm>
                <a:off x="2560638" y="5326062"/>
                <a:ext cx="7315199" cy="87100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7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BDAE6C-C1A7-451F-BC02-9BDD2E842C70}"/>
              </a:ext>
            </a:extLst>
          </p:cNvPr>
          <p:cNvSpPr>
            <a:spLocks noGrp="1"/>
          </p:cNvSpPr>
          <p:nvPr>
            <p:ph type="sldNum" sz="quarter" idx="4"/>
          </p:nvPr>
        </p:nvSpPr>
        <p:spPr/>
        <p:txBody>
          <a:bodyPr/>
          <a:lstStyle/>
          <a:p>
            <a:fld id="{1BA29183-7CD2-4C0C-A7F1-D2FD10734D96}" type="slidenum">
              <a:rPr lang="en-US" smtClean="0"/>
              <a:pPr/>
              <a:t>17</a:t>
            </a:fld>
            <a:endParaRPr lang="en-US" dirty="0"/>
          </a:p>
        </p:txBody>
      </p:sp>
      <p:sp>
        <p:nvSpPr>
          <p:cNvPr id="6" name="TextBox 5">
            <a:extLst>
              <a:ext uri="{FF2B5EF4-FFF2-40B4-BE49-F238E27FC236}">
                <a16:creationId xmlns:a16="http://schemas.microsoft.com/office/drawing/2014/main" id="{87224D7A-85E7-47A8-8675-EF21253572F2}"/>
              </a:ext>
            </a:extLst>
          </p:cNvPr>
          <p:cNvSpPr txBox="1"/>
          <p:nvPr/>
        </p:nvSpPr>
        <p:spPr>
          <a:xfrm>
            <a:off x="655637" y="1686726"/>
            <a:ext cx="11201400" cy="2597634"/>
          </a:xfrm>
          <a:prstGeom prst="rect">
            <a:avLst/>
          </a:prstGeom>
          <a:noFill/>
          <a:ln>
            <a:solidFill>
              <a:schemeClr val="accent5"/>
            </a:solidFill>
          </a:ln>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Connect high-to-low resolution convolutions in </a:t>
            </a:r>
            <a:r>
              <a:rPr lang="en-US" sz="2400" i="1" dirty="0">
                <a:solidFill>
                  <a:srgbClr val="00BCF2"/>
                </a:solidFill>
                <a:latin typeface="+mj-lt"/>
              </a:rPr>
              <a:t>series</a:t>
            </a:r>
          </a:p>
          <a:p>
            <a:pPr marL="342900" indent="-342900">
              <a:lnSpc>
                <a:spcPct val="90000"/>
              </a:lnSpc>
              <a:spcAft>
                <a:spcPts val="600"/>
              </a:spcAft>
              <a:buFont typeface="Arial" panose="020B0604020202020204" pitchFamily="34" charset="0"/>
              <a:buChar char="•"/>
            </a:pPr>
            <a:endParaRPr lang="en-US" sz="2400" dirty="0">
              <a:solidFill>
                <a:srgbClr val="FF0000"/>
              </a:solidFill>
              <a:latin typeface="+mj-lt"/>
            </a:endParaRPr>
          </a:p>
          <a:p>
            <a:pPr marL="342900" indent="-342900">
              <a:lnSpc>
                <a:spcPct val="90000"/>
              </a:lnSpc>
              <a:spcAft>
                <a:spcPts val="600"/>
              </a:spcAft>
              <a:buFont typeface="Arial" panose="020B0604020202020204" pitchFamily="34" charset="0"/>
              <a:buChar char="•"/>
            </a:pPr>
            <a:r>
              <a:rPr lang="en-US" sz="2400" i="1" dirty="0">
                <a:solidFill>
                  <a:srgbClr val="00BCF2"/>
                </a:solidFill>
                <a:latin typeface="+mj-lt"/>
              </a:rPr>
              <a:t>Recover</a:t>
            </a:r>
            <a:r>
              <a:rPr lang="en-US" sz="2400" dirty="0">
                <a:gradFill>
                  <a:gsLst>
                    <a:gs pos="2917">
                      <a:schemeClr val="tx1"/>
                    </a:gs>
                    <a:gs pos="30000">
                      <a:schemeClr val="tx1"/>
                    </a:gs>
                  </a:gsLst>
                  <a:lin ang="5400000" scaled="0"/>
                </a:gradFill>
                <a:latin typeface="+mj-lt"/>
              </a:rPr>
              <a:t> high-resolution representations </a:t>
            </a:r>
            <a:r>
              <a:rPr lang="en-US" sz="2400" i="1" dirty="0">
                <a:solidFill>
                  <a:srgbClr val="00BCF2"/>
                </a:solidFill>
                <a:latin typeface="+mj-lt"/>
              </a:rPr>
              <a:t>from low-resolution representations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solidFill>
                  <a:srgbClr val="4CAF50"/>
                </a:solidFill>
                <a:latin typeface="+mj-lt"/>
              </a:rPr>
              <a:t>Repeat fusions across resolutions to strengthen high- &amp; low-resolution representations</a:t>
            </a:r>
          </a:p>
        </p:txBody>
      </p:sp>
      <p:sp>
        <p:nvSpPr>
          <p:cNvPr id="7" name="TextBox 6">
            <a:extLst>
              <a:ext uri="{FF2B5EF4-FFF2-40B4-BE49-F238E27FC236}">
                <a16:creationId xmlns:a16="http://schemas.microsoft.com/office/drawing/2014/main" id="{8511575A-D416-4480-80B8-38E575C99F6F}"/>
              </a:ext>
            </a:extLst>
          </p:cNvPr>
          <p:cNvSpPr txBox="1"/>
          <p:nvPr/>
        </p:nvSpPr>
        <p:spPr>
          <a:xfrm>
            <a:off x="7056437" y="1211262"/>
            <a:ext cx="1828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4CAF50"/>
                </a:solidFill>
                <a:latin typeface="+mj-lt"/>
              </a:rPr>
              <a:t>parallel</a:t>
            </a:r>
          </a:p>
        </p:txBody>
      </p:sp>
      <p:sp>
        <p:nvSpPr>
          <p:cNvPr id="8" name="Rectangle 7">
            <a:extLst>
              <a:ext uri="{FF2B5EF4-FFF2-40B4-BE49-F238E27FC236}">
                <a16:creationId xmlns:a16="http://schemas.microsoft.com/office/drawing/2014/main" id="{D1ADC51B-1A21-4ECC-8541-EA749A0E9274}"/>
              </a:ext>
            </a:extLst>
          </p:cNvPr>
          <p:cNvSpPr/>
          <p:nvPr/>
        </p:nvSpPr>
        <p:spPr>
          <a:xfrm>
            <a:off x="1112837" y="2215661"/>
            <a:ext cx="1292341" cy="461665"/>
          </a:xfrm>
          <a:prstGeom prst="rect">
            <a:avLst/>
          </a:prstGeom>
        </p:spPr>
        <p:txBody>
          <a:bodyPr wrap="none">
            <a:spAutoFit/>
          </a:bodyPr>
          <a:lstStyle/>
          <a:p>
            <a:r>
              <a:rPr lang="en-US" sz="2400" dirty="0">
                <a:solidFill>
                  <a:srgbClr val="4CAF50"/>
                </a:solidFill>
                <a:latin typeface="+mj-lt"/>
              </a:rPr>
              <a:t>Maintain</a:t>
            </a:r>
          </a:p>
        </p:txBody>
      </p:sp>
      <p:sp>
        <p:nvSpPr>
          <p:cNvPr id="9" name="TextBox 8">
            <a:extLst>
              <a:ext uri="{FF2B5EF4-FFF2-40B4-BE49-F238E27FC236}">
                <a16:creationId xmlns:a16="http://schemas.microsoft.com/office/drawing/2014/main" id="{731A150F-20C9-4B5D-A62A-5F50C6437F57}"/>
              </a:ext>
            </a:extLst>
          </p:cNvPr>
          <p:cNvSpPr txBox="1"/>
          <p:nvPr/>
        </p:nvSpPr>
        <p:spPr>
          <a:xfrm>
            <a:off x="6523037" y="2143926"/>
            <a:ext cx="4038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4CAF50"/>
                </a:solidFill>
                <a:latin typeface="+mj-lt"/>
              </a:rPr>
              <a:t>through the whole process</a:t>
            </a:r>
          </a:p>
        </p:txBody>
      </p:sp>
      <p:cxnSp>
        <p:nvCxnSpPr>
          <p:cNvPr id="13" name="Straight Connector 12">
            <a:extLst>
              <a:ext uri="{FF2B5EF4-FFF2-40B4-BE49-F238E27FC236}">
                <a16:creationId xmlns:a16="http://schemas.microsoft.com/office/drawing/2014/main" id="{6AACAC5C-FCF1-49C2-B813-E139D5A7FAE3}"/>
              </a:ext>
            </a:extLst>
          </p:cNvPr>
          <p:cNvCxnSpPr>
            <a:cxnSpLocks/>
          </p:cNvCxnSpPr>
          <p:nvPr/>
        </p:nvCxnSpPr>
        <p:spPr>
          <a:xfrm>
            <a:off x="1112837" y="2829726"/>
            <a:ext cx="11430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1B8130-1E4A-4046-8B5C-66DDEA1EC7E8}"/>
              </a:ext>
            </a:extLst>
          </p:cNvPr>
          <p:cNvCxnSpPr>
            <a:cxnSpLocks/>
          </p:cNvCxnSpPr>
          <p:nvPr/>
        </p:nvCxnSpPr>
        <p:spPr>
          <a:xfrm>
            <a:off x="7208837" y="1991526"/>
            <a:ext cx="9144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380DAE-ACE4-481E-9DE1-5F4A7EBC5448}"/>
              </a:ext>
            </a:extLst>
          </p:cNvPr>
          <p:cNvCxnSpPr>
            <a:cxnSpLocks/>
          </p:cNvCxnSpPr>
          <p:nvPr/>
        </p:nvCxnSpPr>
        <p:spPr>
          <a:xfrm>
            <a:off x="6218237" y="2829726"/>
            <a:ext cx="4648200" cy="0"/>
          </a:xfrm>
          <a:prstGeom prst="line">
            <a:avLst/>
          </a:prstGeom>
          <a:ln w="254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B8FE13-2553-48A5-85E7-3BF9EC09F553}"/>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Fundamental architecture changes</a:t>
            </a:r>
            <a:endParaRPr lang="en-US" sz="3600" i="1" dirty="0">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FB4521F9-55C1-4670-AEE8-F7F9F1692145}"/>
              </a:ext>
            </a:extLst>
          </p:cNvPr>
          <p:cNvSpPr txBox="1"/>
          <p:nvPr/>
        </p:nvSpPr>
        <p:spPr>
          <a:xfrm>
            <a:off x="655638" y="4968398"/>
            <a:ext cx="11201400" cy="627864"/>
          </a:xfrm>
          <a:prstGeom prst="rect">
            <a:avLst/>
          </a:prstGeom>
          <a:solidFill>
            <a:srgbClr val="FFF5EB"/>
          </a:solidFill>
          <a:ln>
            <a:solidFill>
              <a:srgbClr val="C00000"/>
            </a:solidFill>
          </a:ln>
          <a:effectLst>
            <a:outerShdw blurRad="50800" dist="38100" dir="2700000" algn="tl" rotWithShape="0">
              <a:srgbClr val="C00000">
                <a:alpha val="40000"/>
              </a:srgbClr>
            </a:outerShdw>
          </a:effectLst>
        </p:spPr>
        <p:txBody>
          <a:bodyPr wrap="square" lIns="182880" tIns="146304" rIns="182880" bIns="146304" rtlCol="0">
            <a:spAutoFit/>
          </a:bodyPr>
          <a:lstStyle/>
          <a:p>
            <a:pPr algn="ctr">
              <a:lnSpc>
                <a:spcPct val="90000"/>
              </a:lnSpc>
              <a:spcAft>
                <a:spcPts val="600"/>
              </a:spcAft>
            </a:pPr>
            <a:r>
              <a:rPr lang="en-US" sz="2400" dirty="0" err="1"/>
              <a:t>HRNet</a:t>
            </a:r>
            <a:r>
              <a:rPr lang="en-US" sz="2400" dirty="0"/>
              <a:t> can learn </a:t>
            </a:r>
            <a:r>
              <a:rPr lang="en-US" sz="2400" i="1" dirty="0"/>
              <a:t>high-resolution strong</a:t>
            </a:r>
            <a:r>
              <a:rPr lang="en-US" sz="2400" dirty="0"/>
              <a:t> representations</a:t>
            </a:r>
          </a:p>
        </p:txBody>
      </p:sp>
    </p:spTree>
    <p:extLst>
      <p:ext uri="{BB962C8B-B14F-4D97-AF65-F5344CB8AC3E}">
        <p14:creationId xmlns:p14="http://schemas.microsoft.com/office/powerpoint/2010/main" val="193818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wipe(down)">
                                      <p:cBhvr>
                                        <p:cTn id="29" dur="500"/>
                                        <p:tgtEl>
                                          <p:spTgt spid="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485D4D-B7D1-40B4-AA03-97A75F0F89CF}"/>
              </a:ext>
            </a:extLst>
          </p:cNvPr>
          <p:cNvSpPr>
            <a:spLocks noGrp="1"/>
          </p:cNvSpPr>
          <p:nvPr>
            <p:ph type="sldNum" sz="quarter" idx="4"/>
          </p:nvPr>
        </p:nvSpPr>
        <p:spPr/>
        <p:txBody>
          <a:bodyPr/>
          <a:lstStyle/>
          <a:p>
            <a:fld id="{1BA29183-7CD2-4C0C-A7F1-D2FD10734D96}" type="slidenum">
              <a:rPr lang="en-US" smtClean="0"/>
              <a:pPr/>
              <a:t>18</a:t>
            </a:fld>
            <a:endParaRPr lang="en-US" dirty="0"/>
          </a:p>
        </p:txBody>
      </p:sp>
      <p:sp>
        <p:nvSpPr>
          <p:cNvPr id="7" name="TextBox 6">
            <a:extLst>
              <a:ext uri="{FF2B5EF4-FFF2-40B4-BE49-F238E27FC236}">
                <a16:creationId xmlns:a16="http://schemas.microsoft.com/office/drawing/2014/main" id="{9251F79A-39FE-41CD-9576-45453CEA20D5}"/>
              </a:ext>
            </a:extLst>
          </p:cNvPr>
          <p:cNvSpPr txBox="1"/>
          <p:nvPr/>
        </p:nvSpPr>
        <p:spPr>
          <a:xfrm>
            <a:off x="3475037" y="4183062"/>
            <a:ext cx="228600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accent1">
                    <a:lumMod val="60000"/>
                    <a:lumOff val="40000"/>
                  </a:schemeClr>
                </a:solidFill>
              </a:rPr>
              <a:t>#blocks = 1</a:t>
            </a:r>
          </a:p>
        </p:txBody>
      </p:sp>
      <p:sp>
        <p:nvSpPr>
          <p:cNvPr id="8" name="TextBox 7">
            <a:extLst>
              <a:ext uri="{FF2B5EF4-FFF2-40B4-BE49-F238E27FC236}">
                <a16:creationId xmlns:a16="http://schemas.microsoft.com/office/drawing/2014/main" id="{2A09A795-22F0-4940-AFC7-E47D5EF3C3F2}"/>
              </a:ext>
            </a:extLst>
          </p:cNvPr>
          <p:cNvSpPr txBox="1"/>
          <p:nvPr/>
        </p:nvSpPr>
        <p:spPr>
          <a:xfrm>
            <a:off x="6142037" y="4183062"/>
            <a:ext cx="251789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accent1">
                    <a:lumMod val="60000"/>
                    <a:lumOff val="40000"/>
                  </a:schemeClr>
                </a:solidFill>
              </a:rPr>
              <a:t>#blocks = 4</a:t>
            </a:r>
          </a:p>
        </p:txBody>
      </p:sp>
      <p:sp>
        <p:nvSpPr>
          <p:cNvPr id="9" name="TextBox 8">
            <a:extLst>
              <a:ext uri="{FF2B5EF4-FFF2-40B4-BE49-F238E27FC236}">
                <a16:creationId xmlns:a16="http://schemas.microsoft.com/office/drawing/2014/main" id="{637B582B-BFE4-407D-833A-FCA4FD8E4E37}"/>
              </a:ext>
            </a:extLst>
          </p:cNvPr>
          <p:cNvSpPr txBox="1"/>
          <p:nvPr/>
        </p:nvSpPr>
        <p:spPr>
          <a:xfrm>
            <a:off x="8961438" y="4183062"/>
            <a:ext cx="252383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accent1">
                    <a:lumMod val="60000"/>
                    <a:lumOff val="40000"/>
                  </a:schemeClr>
                </a:solidFill>
              </a:rPr>
              <a:t>#blocks = 3</a:t>
            </a:r>
          </a:p>
        </p:txBody>
      </p:sp>
      <p:sp>
        <p:nvSpPr>
          <p:cNvPr id="10" name="TextBox 9">
            <a:extLst>
              <a:ext uri="{FF2B5EF4-FFF2-40B4-BE49-F238E27FC236}">
                <a16:creationId xmlns:a16="http://schemas.microsoft.com/office/drawing/2014/main" id="{3601095A-2CE7-4C32-9B28-92FA8C0FF23B}"/>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err="1">
                <a:gradFill>
                  <a:gsLst>
                    <a:gs pos="2917">
                      <a:schemeClr val="tx1"/>
                    </a:gs>
                    <a:gs pos="30000">
                      <a:schemeClr val="tx1"/>
                    </a:gs>
                  </a:gsLst>
                  <a:lin ang="5400000" scaled="0"/>
                </a:gradFill>
              </a:rPr>
              <a:t>HRNet</a:t>
            </a:r>
            <a:r>
              <a:rPr lang="en-US" altLang="zh-CN" sz="3600" dirty="0">
                <a:gradFill>
                  <a:gsLst>
                    <a:gs pos="2917">
                      <a:schemeClr val="tx1"/>
                    </a:gs>
                    <a:gs pos="30000">
                      <a:schemeClr val="tx1"/>
                    </a:gs>
                  </a:gsLst>
                  <a:lin ang="5400000" scaled="0"/>
                </a:gradFill>
              </a:rPr>
              <a:t> instantiation</a:t>
            </a:r>
            <a:endParaRPr lang="en-US" sz="36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BE9C8A-3C6D-4802-BA98-FC2C0D4494F6}"/>
                  </a:ext>
                </a:extLst>
              </p:cNvPr>
              <p:cNvSpPr txBox="1"/>
              <p:nvPr/>
            </p:nvSpPr>
            <p:spPr>
              <a:xfrm>
                <a:off x="11628437" y="2630719"/>
                <a:ext cx="655244" cy="3262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gradFill>
                            <a:gsLst>
                              <a:gs pos="2917">
                                <a:schemeClr val="tx1"/>
                              </a:gs>
                              <a:gs pos="30000">
                                <a:schemeClr val="tx1"/>
                              </a:gs>
                            </a:gsLst>
                            <a:lin ang="5400000" scaled="0"/>
                          </a:gradFill>
                          <a:latin typeface="Cambria Math" panose="02040503050406030204" pitchFamily="18" charset="0"/>
                        </a:rPr>
                        <m:t>𝑤</m:t>
                      </m:r>
                      <m:r>
                        <a:rPr lang="en-US" b="0" i="1" smtClean="0">
                          <a:gradFill>
                            <a:gsLst>
                              <a:gs pos="2917">
                                <a:schemeClr val="tx1"/>
                              </a:gs>
                              <a:gs pos="30000">
                                <a:schemeClr val="tx1"/>
                              </a:gs>
                            </a:gsLst>
                            <a:lin ang="5400000" scaled="0"/>
                          </a:gradFill>
                          <a:latin typeface="Cambria Math" panose="02040503050406030204" pitchFamily="18" charset="0"/>
                        </a:rPr>
                        <m:t>=</m:t>
                      </m:r>
                      <m:r>
                        <a:rPr lang="en-US"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i="1" dirty="0" err="1">
                  <a:gradFill>
                    <a:gsLst>
                      <a:gs pos="2917">
                        <a:schemeClr val="tx1"/>
                      </a:gs>
                      <a:gs pos="30000">
                        <a:schemeClr val="tx1"/>
                      </a:gs>
                    </a:gsLst>
                    <a:lin ang="5400000" scaled="0"/>
                  </a:gradFill>
                </a:endParaRPr>
              </a:p>
            </p:txBody>
          </p:sp>
        </mc:Choice>
        <mc:Fallback xmlns="">
          <p:sp>
            <p:nvSpPr>
              <p:cNvPr id="11" name="TextBox 10">
                <a:extLst>
                  <a:ext uri="{FF2B5EF4-FFF2-40B4-BE49-F238E27FC236}">
                    <a16:creationId xmlns:a16="http://schemas.microsoft.com/office/drawing/2014/main" id="{54BE9C8A-3C6D-4802-BA98-FC2C0D4494F6}"/>
                  </a:ext>
                </a:extLst>
              </p:cNvPr>
              <p:cNvSpPr txBox="1">
                <a:spLocks noRot="1" noChangeAspect="1" noMove="1" noResize="1" noEditPoints="1" noAdjustHandles="1" noChangeArrowheads="1" noChangeShapeType="1" noTextEdit="1"/>
              </p:cNvSpPr>
              <p:nvPr/>
            </p:nvSpPr>
            <p:spPr>
              <a:xfrm>
                <a:off x="11628437" y="2630719"/>
                <a:ext cx="655244" cy="3262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1AC5E6-2B5B-49EA-92F2-11CE11A27685}"/>
                  </a:ext>
                </a:extLst>
              </p:cNvPr>
              <p:cNvSpPr txBox="1"/>
              <p:nvPr/>
            </p:nvSpPr>
            <p:spPr>
              <a:xfrm>
                <a:off x="11628437" y="3219519"/>
                <a:ext cx="783484" cy="3262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i="1">
                          <a:gradFill>
                            <a:gsLst>
                              <a:gs pos="2917">
                                <a:schemeClr val="tx1"/>
                              </a:gs>
                              <a:gs pos="30000">
                                <a:schemeClr val="tx1"/>
                              </a:gs>
                            </a:gsLst>
                            <a:lin ang="5400000" scaled="0"/>
                          </a:gradFill>
                          <a:latin typeface="Cambria Math" panose="02040503050406030204" pitchFamily="18" charset="0"/>
                        </a:rPr>
                        <m:t>𝑤</m:t>
                      </m:r>
                      <m:r>
                        <a:rPr lang="en-US" i="1">
                          <a:gradFill>
                            <a:gsLst>
                              <a:gs pos="2917">
                                <a:schemeClr val="tx1"/>
                              </a:gs>
                              <a:gs pos="30000">
                                <a:schemeClr val="tx1"/>
                              </a:gs>
                            </a:gsLst>
                            <a:lin ang="5400000" scaled="0"/>
                          </a:gradFill>
                          <a:latin typeface="Cambria Math" panose="02040503050406030204" pitchFamily="18" charset="0"/>
                        </a:rPr>
                        <m:t>=</m:t>
                      </m:r>
                      <m:r>
                        <a:rPr lang="en-US" b="0" i="0" smtClean="0">
                          <a:gradFill>
                            <a:gsLst>
                              <a:gs pos="2917">
                                <a:schemeClr val="tx1"/>
                              </a:gs>
                              <a:gs pos="30000">
                                <a:schemeClr val="tx1"/>
                              </a:gs>
                            </a:gsLst>
                            <a:lin ang="5400000" scaled="0"/>
                          </a:gradFill>
                          <a:latin typeface="Cambria Math" panose="02040503050406030204" pitchFamily="18" charset="0"/>
                        </a:rPr>
                        <m:t>2</m:t>
                      </m:r>
                      <m:r>
                        <a:rPr lang="en-US"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i="1" dirty="0" err="1">
                  <a:gradFill>
                    <a:gsLst>
                      <a:gs pos="2917">
                        <a:schemeClr val="tx1"/>
                      </a:gs>
                      <a:gs pos="30000">
                        <a:schemeClr val="tx1"/>
                      </a:gs>
                    </a:gsLst>
                    <a:lin ang="5400000" scaled="0"/>
                  </a:gradFill>
                </a:endParaRPr>
              </a:p>
            </p:txBody>
          </p:sp>
        </mc:Choice>
        <mc:Fallback xmlns="">
          <p:sp>
            <p:nvSpPr>
              <p:cNvPr id="12" name="TextBox 11">
                <a:extLst>
                  <a:ext uri="{FF2B5EF4-FFF2-40B4-BE49-F238E27FC236}">
                    <a16:creationId xmlns:a16="http://schemas.microsoft.com/office/drawing/2014/main" id="{F61AC5E6-2B5B-49EA-92F2-11CE11A27685}"/>
                  </a:ext>
                </a:extLst>
              </p:cNvPr>
              <p:cNvSpPr txBox="1">
                <a:spLocks noRot="1" noChangeAspect="1" noMove="1" noResize="1" noEditPoints="1" noAdjustHandles="1" noChangeArrowheads="1" noChangeShapeType="1" noTextEdit="1"/>
              </p:cNvSpPr>
              <p:nvPr/>
            </p:nvSpPr>
            <p:spPr>
              <a:xfrm>
                <a:off x="11628437" y="3219519"/>
                <a:ext cx="783484" cy="3262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E82563-58DD-4B33-A919-7BEF16794341}"/>
                  </a:ext>
                </a:extLst>
              </p:cNvPr>
              <p:cNvSpPr txBox="1"/>
              <p:nvPr/>
            </p:nvSpPr>
            <p:spPr>
              <a:xfrm>
                <a:off x="11628437" y="3676719"/>
                <a:ext cx="783484" cy="3262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i="1">
                          <a:gradFill>
                            <a:gsLst>
                              <a:gs pos="2917">
                                <a:schemeClr val="tx1"/>
                              </a:gs>
                              <a:gs pos="30000">
                                <a:schemeClr val="tx1"/>
                              </a:gs>
                            </a:gsLst>
                            <a:lin ang="5400000" scaled="0"/>
                          </a:gradFill>
                          <a:latin typeface="Cambria Math" panose="02040503050406030204" pitchFamily="18" charset="0"/>
                        </a:rPr>
                        <m:t>𝑤</m:t>
                      </m:r>
                      <m:r>
                        <a:rPr lang="en-US" i="1">
                          <a:gradFill>
                            <a:gsLst>
                              <a:gs pos="2917">
                                <a:schemeClr val="tx1"/>
                              </a:gs>
                              <a:gs pos="30000">
                                <a:schemeClr val="tx1"/>
                              </a:gs>
                            </a:gsLst>
                            <a:lin ang="5400000" scaled="0"/>
                          </a:gradFill>
                          <a:latin typeface="Cambria Math" panose="02040503050406030204" pitchFamily="18" charset="0"/>
                        </a:rPr>
                        <m:t>=4</m:t>
                      </m:r>
                      <m:r>
                        <a:rPr lang="en-US"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i="1" dirty="0" err="1">
                  <a:gradFill>
                    <a:gsLst>
                      <a:gs pos="2917">
                        <a:schemeClr val="tx1"/>
                      </a:gs>
                      <a:gs pos="30000">
                        <a:schemeClr val="tx1"/>
                      </a:gs>
                    </a:gsLst>
                    <a:lin ang="5400000" scaled="0"/>
                  </a:gradFill>
                </a:endParaRPr>
              </a:p>
            </p:txBody>
          </p:sp>
        </mc:Choice>
        <mc:Fallback xmlns="">
          <p:sp>
            <p:nvSpPr>
              <p:cNvPr id="13" name="TextBox 12">
                <a:extLst>
                  <a:ext uri="{FF2B5EF4-FFF2-40B4-BE49-F238E27FC236}">
                    <a16:creationId xmlns:a16="http://schemas.microsoft.com/office/drawing/2014/main" id="{70E82563-58DD-4B33-A919-7BEF16794341}"/>
                  </a:ext>
                </a:extLst>
              </p:cNvPr>
              <p:cNvSpPr txBox="1">
                <a:spLocks noRot="1" noChangeAspect="1" noMove="1" noResize="1" noEditPoints="1" noAdjustHandles="1" noChangeArrowheads="1" noChangeShapeType="1" noTextEdit="1"/>
              </p:cNvSpPr>
              <p:nvPr/>
            </p:nvSpPr>
            <p:spPr>
              <a:xfrm>
                <a:off x="11628437" y="3676719"/>
                <a:ext cx="783484" cy="3262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4DCD6D-56DC-4285-AC8D-3350242D0F60}"/>
                  </a:ext>
                </a:extLst>
              </p:cNvPr>
              <p:cNvSpPr txBox="1"/>
              <p:nvPr/>
            </p:nvSpPr>
            <p:spPr>
              <a:xfrm>
                <a:off x="11628437" y="3981519"/>
                <a:ext cx="783484" cy="326243"/>
              </a:xfrm>
              <a:prstGeom prst="rect">
                <a:avLst/>
              </a:prstGeom>
              <a:noFill/>
            </p:spPr>
            <p:txBody>
              <a:bodyPr wrap="none" lIns="0" tIns="0" rIns="0" bIns="0"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i="1">
                          <a:gradFill>
                            <a:gsLst>
                              <a:gs pos="2917">
                                <a:schemeClr val="tx1"/>
                              </a:gs>
                              <a:gs pos="30000">
                                <a:schemeClr val="tx1"/>
                              </a:gs>
                            </a:gsLst>
                            <a:lin ang="5400000" scaled="0"/>
                          </a:gradFill>
                          <a:latin typeface="Cambria Math" panose="02040503050406030204" pitchFamily="18" charset="0"/>
                        </a:rPr>
                        <m:t>𝑤</m:t>
                      </m:r>
                      <m:r>
                        <a:rPr lang="en-US" i="1">
                          <a:gradFill>
                            <a:gsLst>
                              <a:gs pos="2917">
                                <a:schemeClr val="tx1"/>
                              </a:gs>
                              <a:gs pos="30000">
                                <a:schemeClr val="tx1"/>
                              </a:gs>
                            </a:gsLst>
                            <a:lin ang="5400000" scaled="0"/>
                          </a:gradFill>
                          <a:latin typeface="Cambria Math" panose="02040503050406030204" pitchFamily="18" charset="0"/>
                        </a:rPr>
                        <m:t>=8</m:t>
                      </m:r>
                      <m:r>
                        <a:rPr lang="en-US"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i="1" dirty="0" err="1">
                  <a:gradFill>
                    <a:gsLst>
                      <a:gs pos="2917">
                        <a:schemeClr val="tx1"/>
                      </a:gs>
                      <a:gs pos="30000">
                        <a:schemeClr val="tx1"/>
                      </a:gs>
                    </a:gsLst>
                    <a:lin ang="5400000" scaled="0"/>
                  </a:gradFill>
                </a:endParaRPr>
              </a:p>
            </p:txBody>
          </p:sp>
        </mc:Choice>
        <mc:Fallback xmlns="">
          <p:sp>
            <p:nvSpPr>
              <p:cNvPr id="14" name="TextBox 13">
                <a:extLst>
                  <a:ext uri="{FF2B5EF4-FFF2-40B4-BE49-F238E27FC236}">
                    <a16:creationId xmlns:a16="http://schemas.microsoft.com/office/drawing/2014/main" id="{384DCD6D-56DC-4285-AC8D-3350242D0F60}"/>
                  </a:ext>
                </a:extLst>
              </p:cNvPr>
              <p:cNvSpPr txBox="1">
                <a:spLocks noRot="1" noChangeAspect="1" noMove="1" noResize="1" noEditPoints="1" noAdjustHandles="1" noChangeArrowheads="1" noChangeShapeType="1" noTextEdit="1"/>
              </p:cNvSpPr>
              <p:nvPr/>
            </p:nvSpPr>
            <p:spPr>
              <a:xfrm>
                <a:off x="11628437" y="3981519"/>
                <a:ext cx="783484" cy="326243"/>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D463D5-9ECE-4DBF-B76D-514F69DF00A1}"/>
              </a:ext>
            </a:extLst>
          </p:cNvPr>
          <p:cNvPicPr>
            <a:picLocks noChangeAspect="1"/>
          </p:cNvPicPr>
          <p:nvPr/>
        </p:nvPicPr>
        <p:blipFill>
          <a:blip r:embed="rId8"/>
          <a:stretch>
            <a:fillRect/>
          </a:stretch>
        </p:blipFill>
        <p:spPr>
          <a:xfrm>
            <a:off x="274320" y="2536408"/>
            <a:ext cx="11210544" cy="1732276"/>
          </a:xfrm>
          <a:prstGeom prst="rect">
            <a:avLst/>
          </a:prstGeom>
        </p:spPr>
      </p:pic>
    </p:spTree>
    <p:extLst>
      <p:ext uri="{BB962C8B-B14F-4D97-AF65-F5344CB8AC3E}">
        <p14:creationId xmlns:p14="http://schemas.microsoft.com/office/powerpoint/2010/main" val="25068720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1B5F8-7A38-4486-ABBB-915F9A539DA1}"/>
              </a:ext>
            </a:extLst>
          </p:cNvPr>
          <p:cNvSpPr>
            <a:spLocks noGrp="1"/>
          </p:cNvSpPr>
          <p:nvPr>
            <p:ph type="sldNum" sz="quarter" idx="4"/>
          </p:nvPr>
        </p:nvSpPr>
        <p:spPr/>
        <p:txBody>
          <a:bodyPr/>
          <a:lstStyle/>
          <a:p>
            <a:fld id="{1BA29183-7CD2-4C0C-A7F1-D2FD10734D96}" type="slidenum">
              <a:rPr lang="en-US" smtClean="0"/>
              <a:pPr/>
              <a:t>19</a:t>
            </a:fld>
            <a:endParaRPr lang="en-US" dirty="0"/>
          </a:p>
        </p:txBody>
      </p:sp>
      <p:pic>
        <p:nvPicPr>
          <p:cNvPr id="5" name="Picture 4">
            <a:extLst>
              <a:ext uri="{FF2B5EF4-FFF2-40B4-BE49-F238E27FC236}">
                <a16:creationId xmlns:a16="http://schemas.microsoft.com/office/drawing/2014/main" id="{ED7B89AF-C1A9-4668-B334-74F64FFAB609}"/>
              </a:ext>
            </a:extLst>
          </p:cNvPr>
          <p:cNvPicPr>
            <a:picLocks noChangeAspect="1"/>
          </p:cNvPicPr>
          <p:nvPr/>
        </p:nvPicPr>
        <p:blipFill>
          <a:blip r:embed="rId2"/>
          <a:stretch>
            <a:fillRect/>
          </a:stretch>
        </p:blipFill>
        <p:spPr>
          <a:xfrm>
            <a:off x="-1" y="1637563"/>
            <a:ext cx="12436475" cy="3719397"/>
          </a:xfrm>
          <a:prstGeom prst="rect">
            <a:avLst/>
          </a:prstGeom>
        </p:spPr>
      </p:pic>
      <p:sp>
        <p:nvSpPr>
          <p:cNvPr id="7" name="TextBox 6">
            <a:extLst>
              <a:ext uri="{FF2B5EF4-FFF2-40B4-BE49-F238E27FC236}">
                <a16:creationId xmlns:a16="http://schemas.microsoft.com/office/drawing/2014/main" id="{0FD6B085-008D-4497-A8F3-C72E221E2DFE}"/>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H</a:t>
            </a:r>
            <a:r>
              <a:rPr lang="en-US" sz="3600" dirty="0">
                <a:gradFill>
                  <a:gsLst>
                    <a:gs pos="2917">
                      <a:schemeClr val="tx1"/>
                    </a:gs>
                    <a:gs pos="30000">
                      <a:schemeClr val="tx1"/>
                    </a:gs>
                  </a:gsLst>
                  <a:lin ang="5400000" scaled="0"/>
                </a:gradFill>
              </a:rPr>
              <a:t>uman </a:t>
            </a:r>
            <a:r>
              <a:rPr lang="en-US" altLang="zh-CN" sz="3600" dirty="0">
                <a:gradFill>
                  <a:gsLst>
                    <a:gs pos="2917">
                      <a:schemeClr val="tx1"/>
                    </a:gs>
                    <a:gs pos="30000">
                      <a:schemeClr val="tx1"/>
                    </a:gs>
                  </a:gsLst>
                  <a:lin ang="5400000" scaled="0"/>
                </a:gradFill>
              </a:rPr>
              <a:t>pose</a:t>
            </a:r>
            <a:r>
              <a:rPr lang="zh-CN" altLang="en-US" sz="3600" dirty="0">
                <a:gradFill>
                  <a:gsLst>
                    <a:gs pos="2917">
                      <a:schemeClr val="tx1"/>
                    </a:gs>
                    <a:gs pos="30000">
                      <a:schemeClr val="tx1"/>
                    </a:gs>
                  </a:gsLst>
                  <a:lin ang="5400000" scaled="0"/>
                </a:gradFill>
              </a:rPr>
              <a:t> </a:t>
            </a:r>
            <a:r>
              <a:rPr lang="en-US" altLang="zh-CN" sz="3600" dirty="0">
                <a:gradFill>
                  <a:gsLst>
                    <a:gs pos="2917">
                      <a:schemeClr val="tx1"/>
                    </a:gs>
                    <a:gs pos="30000">
                      <a:schemeClr val="tx1"/>
                    </a:gs>
                  </a:gsLst>
                  <a:lin ang="5400000" scaled="0"/>
                </a:gradFill>
              </a:rPr>
              <a:t>estimation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84278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6D451-1490-4ED2-AF44-1532B1D71693}"/>
              </a:ext>
            </a:extLst>
          </p:cNvPr>
          <p:cNvSpPr>
            <a:spLocks noGrp="1"/>
          </p:cNvSpPr>
          <p:nvPr>
            <p:ph type="sldNum" sz="quarter" idx="4"/>
          </p:nvPr>
        </p:nvSpPr>
        <p:spPr/>
        <p:txBody>
          <a:bodyPr/>
          <a:lstStyle/>
          <a:p>
            <a:fld id="{1BA29183-7CD2-4C0C-A7F1-D2FD10734D96}" type="slidenum">
              <a:rPr lang="en-US" smtClean="0"/>
              <a:pPr/>
              <a:t>2</a:t>
            </a:fld>
            <a:endParaRPr lang="en-US" dirty="0"/>
          </a:p>
        </p:txBody>
      </p:sp>
      <p:sp>
        <p:nvSpPr>
          <p:cNvPr id="3" name="Text Placeholder 2">
            <a:extLst>
              <a:ext uri="{FF2B5EF4-FFF2-40B4-BE49-F238E27FC236}">
                <a16:creationId xmlns:a16="http://schemas.microsoft.com/office/drawing/2014/main" id="{D70959B9-BB02-427D-8AD6-CDD5D1361C05}"/>
              </a:ext>
            </a:extLst>
          </p:cNvPr>
          <p:cNvSpPr>
            <a:spLocks noGrp="1"/>
          </p:cNvSpPr>
          <p:nvPr>
            <p:ph type="body" sz="quarter" idx="10"/>
          </p:nvPr>
        </p:nvSpPr>
        <p:spPr>
          <a:xfrm>
            <a:off x="457200" y="1170840"/>
            <a:ext cx="11522075" cy="5755422"/>
          </a:xfrm>
        </p:spPr>
        <p:txBody>
          <a:bodyPr/>
          <a:lstStyle/>
          <a:p>
            <a:r>
              <a:rPr lang="en-US" sz="1800" dirty="0">
                <a:latin typeface="+mn-lt"/>
              </a:rPr>
              <a:t>Most computer vision problems, such as human pose estimation, and object detection, are position-sensitive and need high-resolution representations.</a:t>
            </a:r>
          </a:p>
          <a:p>
            <a:endParaRPr lang="en-US" sz="1800" dirty="0">
              <a:latin typeface="+mn-lt"/>
            </a:endParaRPr>
          </a:p>
          <a:p>
            <a:r>
              <a:rPr lang="en-US" sz="1800" dirty="0">
                <a:latin typeface="+mn-lt"/>
              </a:rPr>
              <a:t>Current SOTA solutions are developed by extending, remediating and repairing representations for low-resolution networks (e.g., </a:t>
            </a:r>
            <a:r>
              <a:rPr lang="en-US" sz="1800" dirty="0" err="1">
                <a:latin typeface="+mn-lt"/>
              </a:rPr>
              <a:t>ResNet</a:t>
            </a:r>
            <a:r>
              <a:rPr lang="en-US" sz="1800" dirty="0">
                <a:latin typeface="+mn-lt"/>
              </a:rPr>
              <a:t>, and </a:t>
            </a:r>
            <a:r>
              <a:rPr lang="en-US" sz="1800" dirty="0" err="1">
                <a:latin typeface="+mn-lt"/>
              </a:rPr>
              <a:t>VGGNet</a:t>
            </a:r>
            <a:r>
              <a:rPr lang="en-US" sz="1800" dirty="0">
                <a:latin typeface="+mn-lt"/>
              </a:rPr>
              <a:t>, which follow the design of LeNet-5, Yann </a:t>
            </a:r>
            <a:r>
              <a:rPr lang="en-US" sz="1800" dirty="0" err="1">
                <a:latin typeface="+mn-lt"/>
              </a:rPr>
              <a:t>LeCun</a:t>
            </a:r>
            <a:r>
              <a:rPr lang="en-US" sz="1800" dirty="0">
                <a:latin typeface="+mn-lt"/>
              </a:rPr>
              <a:t> 1998). Typical works include U-Net, Hourglass, and encoder-decoder. </a:t>
            </a:r>
          </a:p>
          <a:p>
            <a:endParaRPr lang="en-US" sz="1800" dirty="0"/>
          </a:p>
          <a:p>
            <a:r>
              <a:rPr lang="en-US" sz="1800" dirty="0">
                <a:solidFill>
                  <a:schemeClr val="tx1"/>
                </a:solidFill>
                <a:latin typeface="+mn-lt"/>
              </a:rPr>
              <a:t>We make </a:t>
            </a:r>
            <a:r>
              <a:rPr lang="en-US" sz="1800" dirty="0">
                <a:solidFill>
                  <a:srgbClr val="C00000"/>
                </a:solidFill>
                <a:latin typeface="+mn-lt"/>
              </a:rPr>
              <a:t>fundamental architecture changes</a:t>
            </a:r>
            <a:r>
              <a:rPr lang="en-US" sz="1800" dirty="0">
                <a:solidFill>
                  <a:schemeClr val="tx1"/>
                </a:solidFill>
              </a:rPr>
              <a:t>:</a:t>
            </a:r>
          </a:p>
          <a:p>
            <a:pPr lvl="1">
              <a:lnSpc>
                <a:spcPct val="100000"/>
              </a:lnSpc>
              <a:spcAft>
                <a:spcPts val="600"/>
              </a:spcAft>
            </a:pPr>
            <a:r>
              <a:rPr lang="en-US" sz="1800" dirty="0">
                <a:solidFill>
                  <a:schemeClr val="tx1"/>
                </a:solidFill>
                <a:latin typeface="+mj-lt"/>
              </a:rPr>
              <a:t>Connect high-to-low resolution convolutions </a:t>
            </a:r>
            <a:r>
              <a:rPr lang="en-US" sz="1800" i="1" dirty="0">
                <a:solidFill>
                  <a:srgbClr val="C00000"/>
                </a:solidFill>
                <a:latin typeface="+mj-lt"/>
              </a:rPr>
              <a:t>in parallel instead of in series done in </a:t>
            </a:r>
            <a:r>
              <a:rPr lang="en-US" sz="1800" i="1" dirty="0" err="1">
                <a:solidFill>
                  <a:srgbClr val="C00000"/>
                </a:solidFill>
                <a:latin typeface="+mj-lt"/>
              </a:rPr>
              <a:t>ResNet</a:t>
            </a:r>
            <a:r>
              <a:rPr lang="en-US" sz="1800" i="1" dirty="0">
                <a:solidFill>
                  <a:srgbClr val="C00000"/>
                </a:solidFill>
                <a:latin typeface="+mj-lt"/>
              </a:rPr>
              <a:t> and </a:t>
            </a:r>
            <a:r>
              <a:rPr lang="en-US" sz="1800" i="1" dirty="0" err="1">
                <a:solidFill>
                  <a:srgbClr val="C00000"/>
                </a:solidFill>
                <a:latin typeface="+mj-lt"/>
              </a:rPr>
              <a:t>VGGNets</a:t>
            </a:r>
            <a:endParaRPr lang="en-US" sz="1800" i="1" dirty="0">
              <a:solidFill>
                <a:srgbClr val="C00000"/>
              </a:solidFill>
              <a:latin typeface="+mj-lt"/>
            </a:endParaRPr>
          </a:p>
          <a:p>
            <a:pPr lvl="1">
              <a:lnSpc>
                <a:spcPct val="100000"/>
              </a:lnSpc>
              <a:spcAft>
                <a:spcPts val="600"/>
              </a:spcAft>
            </a:pPr>
            <a:r>
              <a:rPr lang="en-US" sz="1800" i="1" dirty="0">
                <a:solidFill>
                  <a:srgbClr val="C00000"/>
                </a:solidFill>
                <a:latin typeface="+mj-lt"/>
              </a:rPr>
              <a:t>Maintain</a:t>
            </a:r>
            <a:r>
              <a:rPr lang="en-US" sz="1800" dirty="0">
                <a:solidFill>
                  <a:schemeClr val="tx1"/>
                </a:solidFill>
                <a:latin typeface="+mj-lt"/>
              </a:rPr>
              <a:t> high-resolution representations </a:t>
            </a:r>
            <a:r>
              <a:rPr lang="en-US" sz="1800" i="1" dirty="0">
                <a:solidFill>
                  <a:srgbClr val="C00000"/>
                </a:solidFill>
                <a:latin typeface="+mj-lt"/>
              </a:rPr>
              <a:t>through the whole process instead of recovering from low-resolution representations</a:t>
            </a:r>
          </a:p>
          <a:p>
            <a:pPr lvl="1">
              <a:lnSpc>
                <a:spcPct val="100000"/>
              </a:lnSpc>
              <a:spcAft>
                <a:spcPts val="600"/>
              </a:spcAft>
            </a:pPr>
            <a:r>
              <a:rPr lang="en-US" sz="1800" dirty="0">
                <a:solidFill>
                  <a:srgbClr val="C00000"/>
                </a:solidFill>
                <a:latin typeface="+mj-lt"/>
              </a:rPr>
              <a:t>Repeat fusions across resolutions to strengthen the representations</a:t>
            </a:r>
          </a:p>
          <a:p>
            <a:pPr>
              <a:lnSpc>
                <a:spcPct val="100000"/>
              </a:lnSpc>
              <a:spcAft>
                <a:spcPts val="600"/>
              </a:spcAft>
            </a:pPr>
            <a:endParaRPr lang="en-US" sz="1800" dirty="0">
              <a:latin typeface="+mn-lt"/>
            </a:endParaRPr>
          </a:p>
          <a:p>
            <a:pPr>
              <a:lnSpc>
                <a:spcPct val="100000"/>
              </a:lnSpc>
              <a:spcAft>
                <a:spcPts val="600"/>
              </a:spcAft>
            </a:pPr>
            <a:r>
              <a:rPr lang="en-US" sz="1800" dirty="0">
                <a:latin typeface="+mn-lt"/>
              </a:rPr>
              <a:t>Our </a:t>
            </a:r>
            <a:r>
              <a:rPr lang="en-US" sz="1800" dirty="0" err="1">
                <a:latin typeface="+mn-lt"/>
              </a:rPr>
              <a:t>HRNet</a:t>
            </a:r>
            <a:r>
              <a:rPr lang="en-US" sz="1800" dirty="0">
                <a:latin typeface="+mn-lt"/>
              </a:rPr>
              <a:t> achieves SOTA results on human pose estimation, semantic segmentation, as well as object detection. </a:t>
            </a:r>
            <a:r>
              <a:rPr lang="en-US" sz="1800" i="1" dirty="0"/>
              <a:t>The </a:t>
            </a:r>
            <a:r>
              <a:rPr lang="en-US" sz="1800" i="1" dirty="0" err="1"/>
              <a:t>HRNet</a:t>
            </a:r>
            <a:r>
              <a:rPr lang="en-US" sz="1800" i="1" dirty="0"/>
              <a:t> has been adopted/studied by others (such as Face++, </a:t>
            </a:r>
            <a:r>
              <a:rPr lang="en-US" sz="1800" i="1" dirty="0" err="1"/>
              <a:t>SenseTime</a:t>
            </a:r>
            <a:r>
              <a:rPr lang="en-US" sz="1800" i="1" dirty="0"/>
              <a:t>, Google, Facebook) for a wide range of problems, including image reconstruction (</a:t>
            </a:r>
            <a:r>
              <a:rPr lang="en-US" sz="1800" i="1" dirty="0" err="1"/>
              <a:t>Meitu</a:t>
            </a:r>
            <a:r>
              <a:rPr lang="en-US" sz="1800" i="1" dirty="0"/>
              <a:t>), image dehazing (</a:t>
            </a:r>
            <a:r>
              <a:rPr lang="en-US" sz="1800" i="1" dirty="0" err="1"/>
              <a:t>Meitu</a:t>
            </a:r>
            <a:r>
              <a:rPr lang="en-US" sz="1800" i="1" dirty="0"/>
              <a:t>), super-resolution, medical image segmentation, human/car detection for autonomous driving (</a:t>
            </a:r>
            <a:r>
              <a:rPr lang="en-US" sz="1800" i="1" dirty="0" err="1"/>
              <a:t>TuS</a:t>
            </a:r>
            <a:r>
              <a:rPr lang="en-US" altLang="zh-CN" sz="1800" i="1" dirty="0" err="1"/>
              <a:t>imple</a:t>
            </a:r>
            <a:r>
              <a:rPr lang="en-US" sz="1800" i="1" dirty="0"/>
              <a:t>). </a:t>
            </a:r>
            <a:r>
              <a:rPr lang="en-US" sz="1800" dirty="0" err="1">
                <a:latin typeface="+mn-lt"/>
              </a:rPr>
              <a:t>AzureCAT</a:t>
            </a:r>
            <a:r>
              <a:rPr lang="en-US" sz="1800" dirty="0">
                <a:latin typeface="+mn-lt"/>
              </a:rPr>
              <a:t> is adopting </a:t>
            </a:r>
            <a:r>
              <a:rPr lang="en-US" sz="1800" dirty="0" err="1">
                <a:latin typeface="+mn-lt"/>
              </a:rPr>
              <a:t>HRNet</a:t>
            </a:r>
            <a:r>
              <a:rPr lang="en-US" sz="1800" dirty="0">
                <a:latin typeface="+mn-lt"/>
              </a:rPr>
              <a:t> for satellite and seismic image segmentation</a:t>
            </a:r>
            <a:endParaRPr lang="en-US" sz="2000" dirty="0">
              <a:latin typeface="+mn-lt"/>
            </a:endParaRPr>
          </a:p>
        </p:txBody>
      </p:sp>
      <p:sp>
        <p:nvSpPr>
          <p:cNvPr id="5" name="TextBox 4">
            <a:extLst>
              <a:ext uri="{FF2B5EF4-FFF2-40B4-BE49-F238E27FC236}">
                <a16:creationId xmlns:a16="http://schemas.microsoft.com/office/drawing/2014/main" id="{7DF5B957-D962-4CF1-B410-E2B5F27AA6ED}"/>
              </a:ext>
            </a:extLst>
          </p:cNvPr>
          <p:cNvSpPr txBox="1"/>
          <p:nvPr/>
        </p:nvSpPr>
        <p:spPr>
          <a:xfrm>
            <a:off x="1" y="296862"/>
            <a:ext cx="12436474"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err="1">
                <a:gradFill>
                  <a:gsLst>
                    <a:gs pos="2917">
                      <a:schemeClr val="tx1"/>
                    </a:gs>
                    <a:gs pos="30000">
                      <a:schemeClr val="tx1"/>
                    </a:gs>
                  </a:gsLst>
                  <a:lin ang="5400000" scaled="0"/>
                </a:gradFill>
              </a:rPr>
              <a:t>HRNet</a:t>
            </a:r>
            <a:r>
              <a:rPr lang="en-US" sz="3200" dirty="0">
                <a:gradFill>
                  <a:gsLst>
                    <a:gs pos="2917">
                      <a:schemeClr val="tx1"/>
                    </a:gs>
                    <a:gs pos="30000">
                      <a:schemeClr val="tx1"/>
                    </a:gs>
                  </a:gsLst>
                  <a:lin ang="5400000" scaled="0"/>
                </a:gradFill>
              </a:rPr>
              <a:t>: Deep high-resolution representation learning</a:t>
            </a:r>
          </a:p>
        </p:txBody>
      </p:sp>
    </p:spTree>
    <p:extLst>
      <p:ext uri="{BB962C8B-B14F-4D97-AF65-F5344CB8AC3E}">
        <p14:creationId xmlns:p14="http://schemas.microsoft.com/office/powerpoint/2010/main" val="3547625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A1F5E2-0FCB-4BDF-BA67-EA70547F38F0}"/>
              </a:ext>
            </a:extLst>
          </p:cNvPr>
          <p:cNvSpPr>
            <a:spLocks noGrp="1"/>
          </p:cNvSpPr>
          <p:nvPr>
            <p:ph type="sldNum" sz="quarter" idx="4"/>
          </p:nvPr>
        </p:nvSpPr>
        <p:spPr/>
        <p:txBody>
          <a:bodyPr/>
          <a:lstStyle/>
          <a:p>
            <a:fld id="{1BA29183-7CD2-4C0C-A7F1-D2FD10734D96}" type="slidenum">
              <a:rPr lang="en-US" smtClean="0"/>
              <a:pPr/>
              <a:t>20</a:t>
            </a:fld>
            <a:endParaRPr lang="en-US" dirty="0"/>
          </a:p>
        </p:txBody>
      </p:sp>
      <p:pic>
        <p:nvPicPr>
          <p:cNvPr id="5" name="Picture 4">
            <a:extLst>
              <a:ext uri="{FF2B5EF4-FFF2-40B4-BE49-F238E27FC236}">
                <a16:creationId xmlns:a16="http://schemas.microsoft.com/office/drawing/2014/main" id="{25A03CD5-CDA5-4149-A50B-AB0ECA560C99}"/>
              </a:ext>
            </a:extLst>
          </p:cNvPr>
          <p:cNvPicPr>
            <a:picLocks noChangeAspect="1"/>
          </p:cNvPicPr>
          <p:nvPr/>
        </p:nvPicPr>
        <p:blipFill>
          <a:blip r:embed="rId3"/>
          <a:stretch>
            <a:fillRect/>
          </a:stretch>
        </p:blipFill>
        <p:spPr>
          <a:xfrm>
            <a:off x="11060064" y="2569464"/>
            <a:ext cx="1025573" cy="1655064"/>
          </a:xfrm>
          <a:prstGeom prst="rect">
            <a:avLst/>
          </a:prstGeom>
        </p:spPr>
      </p:pic>
      <p:sp>
        <p:nvSpPr>
          <p:cNvPr id="7" name="TextBox 6">
            <a:extLst>
              <a:ext uri="{FF2B5EF4-FFF2-40B4-BE49-F238E27FC236}">
                <a16:creationId xmlns:a16="http://schemas.microsoft.com/office/drawing/2014/main" id="{423FC6D6-106D-4C8E-86C9-F8DF8CB67230}"/>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HRNetV1</a:t>
            </a:r>
            <a:endParaRPr lang="en-US" sz="36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DD0DC453-4C45-4699-BD25-316C851F5BAB}"/>
              </a:ext>
            </a:extLst>
          </p:cNvPr>
          <p:cNvPicPr>
            <a:picLocks noChangeAspect="1"/>
          </p:cNvPicPr>
          <p:nvPr/>
        </p:nvPicPr>
        <p:blipFill>
          <a:blip r:embed="rId4"/>
          <a:stretch>
            <a:fillRect/>
          </a:stretch>
        </p:blipFill>
        <p:spPr>
          <a:xfrm>
            <a:off x="87264" y="2535498"/>
            <a:ext cx="11210639" cy="1733931"/>
          </a:xfrm>
          <a:prstGeom prst="rect">
            <a:avLst/>
          </a:prstGeom>
        </p:spPr>
      </p:pic>
      <p:cxnSp>
        <p:nvCxnSpPr>
          <p:cNvPr id="10" name="Straight Arrow Connector 9">
            <a:extLst>
              <a:ext uri="{FF2B5EF4-FFF2-40B4-BE49-F238E27FC236}">
                <a16:creationId xmlns:a16="http://schemas.microsoft.com/office/drawing/2014/main" id="{70BEB63A-6045-43AA-B897-83802709FE16}"/>
              </a:ext>
            </a:extLst>
          </p:cNvPr>
          <p:cNvCxnSpPr/>
          <p:nvPr/>
        </p:nvCxnSpPr>
        <p:spPr>
          <a:xfrm>
            <a:off x="11060063" y="2811462"/>
            <a:ext cx="841248"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BECAA1-F4A5-44B0-96C9-6540C9BF09A8}"/>
              </a:ext>
            </a:extLst>
          </p:cNvPr>
          <p:cNvCxnSpPr/>
          <p:nvPr/>
        </p:nvCxnSpPr>
        <p:spPr>
          <a:xfrm>
            <a:off x="11060063" y="3401568"/>
            <a:ext cx="365760" cy="0"/>
          </a:xfrm>
          <a:prstGeom prst="straightConnector1">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08AE14-34F5-4FBC-8E89-B7A5400C2794}"/>
              </a:ext>
            </a:extLst>
          </p:cNvPr>
          <p:cNvCxnSpPr/>
          <p:nvPr/>
        </p:nvCxnSpPr>
        <p:spPr>
          <a:xfrm>
            <a:off x="11060063" y="3831336"/>
            <a:ext cx="365760" cy="0"/>
          </a:xfrm>
          <a:prstGeom prst="straightConnector1">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46E501-3F2D-456B-9377-8FDF5EB6C618}"/>
              </a:ext>
            </a:extLst>
          </p:cNvPr>
          <p:cNvCxnSpPr/>
          <p:nvPr/>
        </p:nvCxnSpPr>
        <p:spPr>
          <a:xfrm>
            <a:off x="11060063" y="4142232"/>
            <a:ext cx="365760" cy="0"/>
          </a:xfrm>
          <a:prstGeom prst="straightConnector1">
            <a:avLst/>
          </a:prstGeom>
          <a:ln w="254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448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1ADFA-DA2E-4AEB-AA75-AC518AB50C88}"/>
              </a:ext>
            </a:extLst>
          </p:cNvPr>
          <p:cNvSpPr>
            <a:spLocks noGrp="1"/>
          </p:cNvSpPr>
          <p:nvPr>
            <p:ph type="sldNum" sz="quarter" idx="4"/>
          </p:nvPr>
        </p:nvSpPr>
        <p:spPr/>
        <p:txBody>
          <a:bodyPr/>
          <a:lstStyle/>
          <a:p>
            <a:fld id="{1BA29183-7CD2-4C0C-A7F1-D2FD10734D96}" type="slidenum">
              <a:rPr lang="en-US" smtClean="0"/>
              <a:pPr/>
              <a:t>21</a:t>
            </a:fld>
            <a:endParaRPr lang="en-US" dirty="0"/>
          </a:p>
        </p:txBody>
      </p:sp>
      <p:sp>
        <p:nvSpPr>
          <p:cNvPr id="5" name="TextBox 4">
            <a:extLst>
              <a:ext uri="{FF2B5EF4-FFF2-40B4-BE49-F238E27FC236}">
                <a16:creationId xmlns:a16="http://schemas.microsoft.com/office/drawing/2014/main" id="{3E8B7F90-B77D-419C-B40A-F55AFCA6AEA7}"/>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Datasets and evaluation</a:t>
            </a:r>
            <a:endParaRPr lang="en-US" sz="3600" dirty="0">
              <a:gradFill>
                <a:gsLst>
                  <a:gs pos="2917">
                    <a:schemeClr val="tx1"/>
                  </a:gs>
                  <a:gs pos="30000">
                    <a:schemeClr val="tx1"/>
                  </a:gs>
                </a:gsLst>
                <a:lin ang="5400000" scaled="0"/>
              </a:gradFill>
            </a:endParaRPr>
          </a:p>
        </p:txBody>
      </p:sp>
      <p:graphicFrame>
        <p:nvGraphicFramePr>
          <p:cNvPr id="4" name="Table 3">
            <a:extLst>
              <a:ext uri="{FF2B5EF4-FFF2-40B4-BE49-F238E27FC236}">
                <a16:creationId xmlns:a16="http://schemas.microsoft.com/office/drawing/2014/main" id="{A5BC2D11-7736-4D66-AF9A-86EC60DD77C0}"/>
              </a:ext>
            </a:extLst>
          </p:cNvPr>
          <p:cNvGraphicFramePr>
            <a:graphicFrameLocks noGrp="1"/>
          </p:cNvGraphicFramePr>
          <p:nvPr>
            <p:extLst>
              <p:ext uri="{D42A27DB-BD31-4B8C-83A1-F6EECF244321}">
                <p14:modId xmlns:p14="http://schemas.microsoft.com/office/powerpoint/2010/main" val="123291646"/>
              </p:ext>
            </p:extLst>
          </p:nvPr>
        </p:nvGraphicFramePr>
        <p:xfrm>
          <a:off x="1646238" y="2278062"/>
          <a:ext cx="9144000" cy="1817314"/>
        </p:xfrm>
        <a:graphic>
          <a:graphicData uri="http://schemas.openxmlformats.org/drawingml/2006/table">
            <a:tbl>
              <a:tblPr firstRow="1" bandRow="1">
                <a:tableStyleId>{68D230F3-CF80-4859-8CE7-A43EE81993B5}</a:tableStyleId>
              </a:tblPr>
              <a:tblGrid>
                <a:gridCol w="2057399">
                  <a:extLst>
                    <a:ext uri="{9D8B030D-6E8A-4147-A177-3AD203B41FA5}">
                      <a16:colId xmlns:a16="http://schemas.microsoft.com/office/drawing/2014/main" val="3030957580"/>
                    </a:ext>
                  </a:extLst>
                </a:gridCol>
                <a:gridCol w="1447800">
                  <a:extLst>
                    <a:ext uri="{9D8B030D-6E8A-4147-A177-3AD203B41FA5}">
                      <a16:colId xmlns:a16="http://schemas.microsoft.com/office/drawing/2014/main" val="3299793644"/>
                    </a:ext>
                  </a:extLst>
                </a:gridCol>
                <a:gridCol w="2286000">
                  <a:extLst>
                    <a:ext uri="{9D8B030D-6E8A-4147-A177-3AD203B41FA5}">
                      <a16:colId xmlns:a16="http://schemas.microsoft.com/office/drawing/2014/main" val="3269612370"/>
                    </a:ext>
                  </a:extLst>
                </a:gridCol>
                <a:gridCol w="1828800">
                  <a:extLst>
                    <a:ext uri="{9D8B030D-6E8A-4147-A177-3AD203B41FA5}">
                      <a16:colId xmlns:a16="http://schemas.microsoft.com/office/drawing/2014/main" val="4265624701"/>
                    </a:ext>
                  </a:extLst>
                </a:gridCol>
                <a:gridCol w="1524001">
                  <a:extLst>
                    <a:ext uri="{9D8B030D-6E8A-4147-A177-3AD203B41FA5}">
                      <a16:colId xmlns:a16="http://schemas.microsoft.com/office/drawing/2014/main" val="146762226"/>
                    </a:ext>
                  </a:extLst>
                </a:gridCol>
              </a:tblGrid>
              <a:tr h="451457">
                <a:tc>
                  <a:txBody>
                    <a:bodyPr/>
                    <a:lstStyle/>
                    <a:p>
                      <a:pPr algn="ctr"/>
                      <a:r>
                        <a:rPr lang="en-US" dirty="0">
                          <a:latin typeface="+mj-lt"/>
                        </a:rPr>
                        <a:t>Datasets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training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validation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testing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7182511"/>
                  </a:ext>
                </a:extLst>
              </a:tr>
              <a:tr h="462943">
                <a:tc>
                  <a:txBody>
                    <a:bodyPr/>
                    <a:lstStyle/>
                    <a:p>
                      <a:pPr algn="ctr"/>
                      <a:r>
                        <a:rPr lang="en-US" dirty="0">
                          <a:latin typeface="+mj-lt"/>
                        </a:rPr>
                        <a:t>COCO 2017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57K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5000 images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20K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AP@OKS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5371519"/>
                  </a:ext>
                </a:extLst>
              </a:tr>
              <a:tr h="451457">
                <a:tc>
                  <a:txBody>
                    <a:bodyPr/>
                    <a:lstStyle/>
                    <a:p>
                      <a:pPr algn="ct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7828519"/>
                  </a:ext>
                </a:extLst>
              </a:tr>
              <a:tr h="451457">
                <a:tc>
                  <a:txBody>
                    <a:bodyPr/>
                    <a:lstStyle/>
                    <a:p>
                      <a:pPr algn="ctr"/>
                      <a:r>
                        <a:rPr lang="en-US" dirty="0" err="1">
                          <a:latin typeface="+mj-lt"/>
                        </a:rPr>
                        <a:t>PoseTrack</a:t>
                      </a:r>
                      <a:endParaRPr lang="en-US"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292 videos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mj-lt"/>
                        </a:rPr>
                        <a:t>208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err="1">
                          <a:latin typeface="+mj-lt"/>
                        </a:rPr>
                        <a:t>mAP</a:t>
                      </a:r>
                      <a:r>
                        <a:rPr lang="en-US" dirty="0">
                          <a:latin typeface="+mj-lt"/>
                        </a:rPr>
                        <a:t>/MOTA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940791"/>
                  </a:ext>
                </a:extLst>
              </a:tr>
            </a:tbl>
          </a:graphicData>
        </a:graphic>
      </p:graphicFrame>
      <p:sp>
        <p:nvSpPr>
          <p:cNvPr id="3" name="Rectangle 2">
            <a:extLst>
              <a:ext uri="{FF2B5EF4-FFF2-40B4-BE49-F238E27FC236}">
                <a16:creationId xmlns:a16="http://schemas.microsoft.com/office/drawing/2014/main" id="{668CF038-D2ED-43E5-9464-736FA33A462E}"/>
              </a:ext>
            </a:extLst>
          </p:cNvPr>
          <p:cNvSpPr/>
          <p:nvPr/>
        </p:nvSpPr>
        <p:spPr>
          <a:xfrm>
            <a:off x="46038" y="5802133"/>
            <a:ext cx="12344399" cy="923330"/>
          </a:xfrm>
          <a:prstGeom prst="rect">
            <a:avLst/>
          </a:prstGeom>
        </p:spPr>
        <p:txBody>
          <a:bodyPr wrap="square">
            <a:spAutoFit/>
          </a:bodyPr>
          <a:lstStyle/>
          <a:p>
            <a:pPr algn="ctr"/>
            <a:r>
              <a:rPr lang="en-US" altLang="zh-CN" dirty="0"/>
              <a:t>COCO: </a:t>
            </a:r>
            <a:r>
              <a:rPr lang="en-US" dirty="0">
                <a:hlinkClick r:id="rId3"/>
              </a:rPr>
              <a:t>http://cocodataset.org/#keypoints-eval</a:t>
            </a:r>
            <a:r>
              <a:rPr lang="en-US" dirty="0"/>
              <a:t>   </a:t>
            </a:r>
          </a:p>
          <a:p>
            <a:pPr algn="ctr"/>
            <a:r>
              <a:rPr lang="en-US" dirty="0" err="1"/>
              <a:t>PoseTrack</a:t>
            </a:r>
            <a:r>
              <a:rPr lang="en-US" dirty="0"/>
              <a:t> </a:t>
            </a:r>
            <a:r>
              <a:rPr lang="en-US" dirty="0">
                <a:hlinkClick r:id="rId4"/>
              </a:rPr>
              <a:t>https://posetrack.net/</a:t>
            </a:r>
            <a:r>
              <a:rPr lang="en-US" dirty="0"/>
              <a:t> </a:t>
            </a:r>
          </a:p>
          <a:p>
            <a:pPr algn="ctr"/>
            <a:endParaRPr lang="en-US" dirty="0"/>
          </a:p>
        </p:txBody>
      </p:sp>
    </p:spTree>
    <p:extLst>
      <p:ext uri="{BB962C8B-B14F-4D97-AF65-F5344CB8AC3E}">
        <p14:creationId xmlns:p14="http://schemas.microsoft.com/office/powerpoint/2010/main" val="8296394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8B8770-52D7-4398-9E53-82312CFA3711}"/>
              </a:ext>
            </a:extLst>
          </p:cNvPr>
          <p:cNvSpPr>
            <a:spLocks noGrp="1"/>
          </p:cNvSpPr>
          <p:nvPr>
            <p:ph type="sldNum" sz="quarter" idx="4"/>
          </p:nvPr>
        </p:nvSpPr>
        <p:spPr/>
        <p:txBody>
          <a:bodyPr/>
          <a:lstStyle/>
          <a:p>
            <a:fld id="{1BA29183-7CD2-4C0C-A7F1-D2FD10734D96}" type="slidenum">
              <a:rPr lang="en-US" smtClean="0"/>
              <a:pPr/>
              <a:t>22</a:t>
            </a:fld>
            <a:endParaRPr lang="en-US" dirty="0"/>
          </a:p>
        </p:txBody>
      </p:sp>
      <p:sp>
        <p:nvSpPr>
          <p:cNvPr id="3" name="Text Placeholder 2">
            <a:extLst>
              <a:ext uri="{FF2B5EF4-FFF2-40B4-BE49-F238E27FC236}">
                <a16:creationId xmlns:a16="http://schemas.microsoft.com/office/drawing/2014/main" id="{C265A757-19A8-44E6-9F9B-F51BB30CA237}"/>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BE02898D-4191-4DF3-80D0-59474FD876F8}"/>
              </a:ext>
            </a:extLst>
          </p:cNvPr>
          <p:cNvPicPr>
            <a:picLocks noChangeAspect="1"/>
          </p:cNvPicPr>
          <p:nvPr/>
        </p:nvPicPr>
        <p:blipFill>
          <a:blip r:embed="rId2"/>
          <a:stretch>
            <a:fillRect/>
          </a:stretch>
        </p:blipFill>
        <p:spPr>
          <a:xfrm>
            <a:off x="921147" y="1208881"/>
            <a:ext cx="10594181" cy="5793581"/>
          </a:xfrm>
          <a:prstGeom prst="rect">
            <a:avLst/>
          </a:prstGeom>
        </p:spPr>
      </p:pic>
      <p:sp>
        <p:nvSpPr>
          <p:cNvPr id="6" name="TextBox 5">
            <a:extLst>
              <a:ext uri="{FF2B5EF4-FFF2-40B4-BE49-F238E27FC236}">
                <a16:creationId xmlns:a16="http://schemas.microsoft.com/office/drawing/2014/main" id="{5402A65C-72C8-4D88-BC46-AA041D7FD4E2}"/>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COCO</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91037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48E4C-1256-4442-AEE2-594E24B0DDDF}"/>
              </a:ext>
            </a:extLst>
          </p:cNvPr>
          <p:cNvSpPr>
            <a:spLocks noGrp="1"/>
          </p:cNvSpPr>
          <p:nvPr>
            <p:ph type="sldNum" sz="quarter" idx="4"/>
          </p:nvPr>
        </p:nvSpPr>
        <p:spPr/>
        <p:txBody>
          <a:bodyPr/>
          <a:lstStyle/>
          <a:p>
            <a:fld id="{1BA29183-7CD2-4C0C-A7F1-D2FD10734D96}" type="slidenum">
              <a:rPr lang="en-US" smtClean="0"/>
              <a:pPr/>
              <a:t>23</a:t>
            </a:fld>
            <a:endParaRPr lang="en-US" dirty="0"/>
          </a:p>
        </p:txBody>
      </p:sp>
      <p:sp>
        <p:nvSpPr>
          <p:cNvPr id="4" name="TextBox 3">
            <a:extLst>
              <a:ext uri="{FF2B5EF4-FFF2-40B4-BE49-F238E27FC236}">
                <a16:creationId xmlns:a16="http://schemas.microsoft.com/office/drawing/2014/main" id="{4EE04778-4C0B-4F42-9514-AA4D190B5C55}"/>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COCO validation</a:t>
            </a:r>
            <a:endParaRPr lang="en-US" sz="36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graphicFrame>
            <p:nvGraphicFramePr>
              <p:cNvPr id="5" name="表格 1">
                <a:extLst>
                  <a:ext uri="{FF2B5EF4-FFF2-40B4-BE49-F238E27FC236}">
                    <a16:creationId xmlns:a16="http://schemas.microsoft.com/office/drawing/2014/main" id="{31BC2A4D-8646-444A-B59B-B7D37683B4F6}"/>
                  </a:ext>
                </a:extLst>
              </p:cNvPr>
              <p:cNvGraphicFramePr>
                <a:graphicFrameLocks noGrp="1"/>
              </p:cNvGraphicFramePr>
              <p:nvPr/>
            </p:nvGraphicFramePr>
            <p:xfrm>
              <a:off x="800052" y="1638893"/>
              <a:ext cx="10836371" cy="3915769"/>
            </p:xfrm>
            <a:graphic>
              <a:graphicData uri="http://schemas.openxmlformats.org/drawingml/2006/table">
                <a:tbl>
                  <a:tblPr>
                    <a:tableStyleId>{5C22544A-7EE6-4342-B048-85BDC9FD1C3A}</a:tableStyleId>
                  </a:tblPr>
                  <a:tblGrid>
                    <a:gridCol w="1714900">
                      <a:extLst>
                        <a:ext uri="{9D8B030D-6E8A-4147-A177-3AD203B41FA5}">
                          <a16:colId xmlns:a16="http://schemas.microsoft.com/office/drawing/2014/main" val="2397893788"/>
                        </a:ext>
                      </a:extLst>
                    </a:gridCol>
                    <a:gridCol w="1434011">
                      <a:extLst>
                        <a:ext uri="{9D8B030D-6E8A-4147-A177-3AD203B41FA5}">
                          <a16:colId xmlns:a16="http://schemas.microsoft.com/office/drawing/2014/main" val="3255583664"/>
                        </a:ext>
                      </a:extLst>
                    </a:gridCol>
                    <a:gridCol w="768746">
                      <a:extLst>
                        <a:ext uri="{9D8B030D-6E8A-4147-A177-3AD203B41FA5}">
                          <a16:colId xmlns:a16="http://schemas.microsoft.com/office/drawing/2014/main" val="1594588410"/>
                        </a:ext>
                      </a:extLst>
                    </a:gridCol>
                    <a:gridCol w="768746">
                      <a:extLst>
                        <a:ext uri="{9D8B030D-6E8A-4147-A177-3AD203B41FA5}">
                          <a16:colId xmlns:a16="http://schemas.microsoft.com/office/drawing/2014/main" val="4116281346"/>
                        </a:ext>
                      </a:extLst>
                    </a:gridCol>
                    <a:gridCol w="768746">
                      <a:extLst>
                        <a:ext uri="{9D8B030D-6E8A-4147-A177-3AD203B41FA5}">
                          <a16:colId xmlns:a16="http://schemas.microsoft.com/office/drawing/2014/main" val="2138856435"/>
                        </a:ext>
                      </a:extLst>
                    </a:gridCol>
                    <a:gridCol w="768746">
                      <a:extLst>
                        <a:ext uri="{9D8B030D-6E8A-4147-A177-3AD203B41FA5}">
                          <a16:colId xmlns:a16="http://schemas.microsoft.com/office/drawing/2014/main" val="4041469334"/>
                        </a:ext>
                      </a:extLst>
                    </a:gridCol>
                    <a:gridCol w="768746">
                      <a:extLst>
                        <a:ext uri="{9D8B030D-6E8A-4147-A177-3AD203B41FA5}">
                          <a16:colId xmlns:a16="http://schemas.microsoft.com/office/drawing/2014/main" val="4193121802"/>
                        </a:ext>
                      </a:extLst>
                    </a:gridCol>
                    <a:gridCol w="768746">
                      <a:extLst>
                        <a:ext uri="{9D8B030D-6E8A-4147-A177-3AD203B41FA5}">
                          <a16:colId xmlns:a16="http://schemas.microsoft.com/office/drawing/2014/main" val="3965558426"/>
                        </a:ext>
                      </a:extLst>
                    </a:gridCol>
                    <a:gridCol w="768746">
                      <a:extLst>
                        <a:ext uri="{9D8B030D-6E8A-4147-A177-3AD203B41FA5}">
                          <a16:colId xmlns:a16="http://schemas.microsoft.com/office/drawing/2014/main" val="1174151238"/>
                        </a:ext>
                      </a:extLst>
                    </a:gridCol>
                    <a:gridCol w="768746">
                      <a:extLst>
                        <a:ext uri="{9D8B030D-6E8A-4147-A177-3AD203B41FA5}">
                          <a16:colId xmlns:a16="http://schemas.microsoft.com/office/drawing/2014/main" val="4241182300"/>
                        </a:ext>
                      </a:extLst>
                    </a:gridCol>
                    <a:gridCol w="768746">
                      <a:extLst>
                        <a:ext uri="{9D8B030D-6E8A-4147-A177-3AD203B41FA5}">
                          <a16:colId xmlns:a16="http://schemas.microsoft.com/office/drawing/2014/main" val="1317549571"/>
                        </a:ext>
                      </a:extLst>
                    </a:gridCol>
                    <a:gridCol w="768746">
                      <a:extLst>
                        <a:ext uri="{9D8B030D-6E8A-4147-A177-3AD203B41FA5}">
                          <a16:colId xmlns:a16="http://schemas.microsoft.com/office/drawing/2014/main" val="3053633903"/>
                        </a:ext>
                      </a:extLst>
                    </a:gridCol>
                  </a:tblGrid>
                  <a:tr h="294289">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Method</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Backbone</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Pretrain</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Input size</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#Params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GFLOPs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AP</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14:m>
                            <m:oMathPara xmlns:m="http://schemas.openxmlformats.org/officeDocument/2006/math">
                              <m:oMathParaPr>
                                <m:jc m:val="centerGroup"/>
                              </m:oMathParaPr>
                              <m:oMath xmlns:m="http://schemas.openxmlformats.org/officeDocument/2006/math">
                                <m:sSup>
                                  <m:sSupPr>
                                    <m:ctrlPr>
                                      <a:rPr lang="en-US" altLang="zh-CN" sz="1400" b="0" i="1"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AP</m:t>
                                    </m:r>
                                  </m:e>
                                  <m:sup>
                                    <m: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50</m:t>
                                    </m:r>
                                  </m:sup>
                                </m:sSup>
                              </m:oMath>
                            </m:oMathPara>
                          </a14:m>
                          <a:endParaRPr lang="zh-CN" altLang="en-US" sz="1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14:m>
                            <m:oMathPara xmlns:m="http://schemas.openxmlformats.org/officeDocument/2006/math">
                              <m:oMathParaPr>
                                <m:jc m:val="centerGroup"/>
                              </m:oMathParaPr>
                              <m:oMath xmlns:m="http://schemas.openxmlformats.org/officeDocument/2006/math">
                                <m:sSup>
                                  <m:sSupPr>
                                    <m:ctrlPr>
                                      <a:rPr lang="en-US" altLang="zh-CN" sz="1400" b="0" i="1"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AP</m:t>
                                    </m:r>
                                  </m:e>
                                  <m:sup>
                                    <m: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75</m:t>
                                    </m:r>
                                  </m:sup>
                                </m:sSup>
                              </m:oMath>
                            </m:oMathPara>
                          </a14:m>
                          <a:endParaRPr lang="zh-CN" altLang="en-US" sz="1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14:m>
                            <m:oMathPara xmlns:m="http://schemas.openxmlformats.org/officeDocument/2006/math">
                              <m:oMathParaPr>
                                <m:jc m:val="centerGroup"/>
                              </m:oMathParaPr>
                              <m:oMath xmlns:m="http://schemas.openxmlformats.org/officeDocument/2006/math">
                                <m:sSup>
                                  <m:sSupPr>
                                    <m:ctrlPr>
                                      <a:rPr lang="en-US" altLang="zh-CN" sz="1400" b="0" i="1"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AP</m:t>
                                    </m:r>
                                  </m:e>
                                  <m:sup>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m:t>
                                    </m:r>
                                  </m:sup>
                                </m:sSup>
                              </m:oMath>
                            </m:oMathPara>
                          </a14:m>
                          <a:endParaRPr lang="zh-CN" altLang="en-US" sz="1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14:m>
                            <m:oMathPara xmlns:m="http://schemas.openxmlformats.org/officeDocument/2006/math">
                              <m:oMathParaPr>
                                <m:jc m:val="centerGroup"/>
                              </m:oMathParaPr>
                              <m:oMath xmlns:m="http://schemas.openxmlformats.org/officeDocument/2006/math">
                                <m:sSup>
                                  <m:sSupPr>
                                    <m:ctrlPr>
                                      <a:rPr lang="en-US" altLang="zh-CN" sz="1400" b="0" i="1"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ctrlPr>
                                  </m:sSupPr>
                                  <m:e>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AP</m:t>
                                    </m:r>
                                  </m:e>
                                  <m:sup>
                                    <m:r>
                                      <m:rPr>
                                        <m:sty m:val="p"/>
                                      </m:rPr>
                                      <a:rPr lang="en-US" altLang="zh-CN" sz="1400" b="0" i="0" u="none" strike="noStrike" smtClean="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L</m:t>
                                    </m:r>
                                  </m:sup>
                                </m:sSup>
                              </m:oMath>
                            </m:oMathPara>
                          </a14:m>
                          <a:endParaRPr lang="zh-CN" altLang="en-US" sz="14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AR</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42234"/>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8-stage Hourglass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38</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8-stage Hourglass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N</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25.1M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14.3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66.9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493185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CPN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11</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27.0M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68.6</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807484"/>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CPN+OHKM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11</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27.0M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69.4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583799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24.0M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88.6</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78.3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67.1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77.2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76.3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333520408"/>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ResNet-101</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5</a:t>
                          </a: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0.</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12.4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71.4</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89.3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78.1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77.1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31341723"/>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N</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73.4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80.7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80.1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78.9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477567172"/>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74.4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145966852"/>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ResNet-152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68.6M</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15.7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72.0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89.3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79.8</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78.9</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77.8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90798674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63.6M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14.6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75.1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b="0" i="0" u="none" strike="noStrike" dirty="0">
                              <a:solidFill>
                                <a:schemeClr val="dk1"/>
                              </a:solidFill>
                              <a:effectLst/>
                              <a:latin typeface="Times New Roman" panose="02020603050405020304" pitchFamily="18" charset="0"/>
                              <a:ea typeface="Tahoma" panose="020B0604030504040204" pitchFamily="34" charset="0"/>
                              <a:cs typeface="Times New Roman" panose="02020603050405020304" pitchFamily="18" charset="0"/>
                            </a:rPr>
                            <a:t>80.4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693734538"/>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ResNet-152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35.6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74.3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81.1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70.5</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79.7</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13900806"/>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16.0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75.8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906777605"/>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63.6M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32.9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76.3</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90.8</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82.9</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72.3</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83.4</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81.2</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382261578"/>
                      </a:ext>
                    </a:extLst>
                  </a:tr>
                </a:tbl>
              </a:graphicData>
            </a:graphic>
          </p:graphicFrame>
        </mc:Choice>
        <mc:Fallback xmlns="">
          <p:graphicFrame>
            <p:nvGraphicFramePr>
              <p:cNvPr id="5" name="表格 1">
                <a:extLst>
                  <a:ext uri="{FF2B5EF4-FFF2-40B4-BE49-F238E27FC236}">
                    <a16:creationId xmlns:a16="http://schemas.microsoft.com/office/drawing/2014/main" id="{31BC2A4D-8646-444A-B59B-B7D37683B4F6}"/>
                  </a:ext>
                </a:extLst>
              </p:cNvPr>
              <p:cNvGraphicFramePr>
                <a:graphicFrameLocks noGrp="1"/>
              </p:cNvGraphicFramePr>
              <p:nvPr>
                <p:extLst>
                  <p:ext uri="{D42A27DB-BD31-4B8C-83A1-F6EECF244321}">
                    <p14:modId xmlns:p14="http://schemas.microsoft.com/office/powerpoint/2010/main" val="3357820143"/>
                  </p:ext>
                </p:extLst>
              </p:nvPr>
            </p:nvGraphicFramePr>
            <p:xfrm>
              <a:off x="800052" y="1638893"/>
              <a:ext cx="10836371" cy="3915769"/>
            </p:xfrm>
            <a:graphic>
              <a:graphicData uri="http://schemas.openxmlformats.org/drawingml/2006/table">
                <a:tbl>
                  <a:tblPr>
                    <a:tableStyleId>{5C22544A-7EE6-4342-B048-85BDC9FD1C3A}</a:tableStyleId>
                  </a:tblPr>
                  <a:tblGrid>
                    <a:gridCol w="1714900">
                      <a:extLst>
                        <a:ext uri="{9D8B030D-6E8A-4147-A177-3AD203B41FA5}">
                          <a16:colId xmlns:a16="http://schemas.microsoft.com/office/drawing/2014/main" val="2397893788"/>
                        </a:ext>
                      </a:extLst>
                    </a:gridCol>
                    <a:gridCol w="1434011">
                      <a:extLst>
                        <a:ext uri="{9D8B030D-6E8A-4147-A177-3AD203B41FA5}">
                          <a16:colId xmlns:a16="http://schemas.microsoft.com/office/drawing/2014/main" val="3255583664"/>
                        </a:ext>
                      </a:extLst>
                    </a:gridCol>
                    <a:gridCol w="768746">
                      <a:extLst>
                        <a:ext uri="{9D8B030D-6E8A-4147-A177-3AD203B41FA5}">
                          <a16:colId xmlns:a16="http://schemas.microsoft.com/office/drawing/2014/main" val="1594588410"/>
                        </a:ext>
                      </a:extLst>
                    </a:gridCol>
                    <a:gridCol w="768746">
                      <a:extLst>
                        <a:ext uri="{9D8B030D-6E8A-4147-A177-3AD203B41FA5}">
                          <a16:colId xmlns:a16="http://schemas.microsoft.com/office/drawing/2014/main" val="4116281346"/>
                        </a:ext>
                      </a:extLst>
                    </a:gridCol>
                    <a:gridCol w="768746">
                      <a:extLst>
                        <a:ext uri="{9D8B030D-6E8A-4147-A177-3AD203B41FA5}">
                          <a16:colId xmlns:a16="http://schemas.microsoft.com/office/drawing/2014/main" val="2138856435"/>
                        </a:ext>
                      </a:extLst>
                    </a:gridCol>
                    <a:gridCol w="768746">
                      <a:extLst>
                        <a:ext uri="{9D8B030D-6E8A-4147-A177-3AD203B41FA5}">
                          <a16:colId xmlns:a16="http://schemas.microsoft.com/office/drawing/2014/main" val="4041469334"/>
                        </a:ext>
                      </a:extLst>
                    </a:gridCol>
                    <a:gridCol w="768746">
                      <a:extLst>
                        <a:ext uri="{9D8B030D-6E8A-4147-A177-3AD203B41FA5}">
                          <a16:colId xmlns:a16="http://schemas.microsoft.com/office/drawing/2014/main" val="4193121802"/>
                        </a:ext>
                      </a:extLst>
                    </a:gridCol>
                    <a:gridCol w="768746">
                      <a:extLst>
                        <a:ext uri="{9D8B030D-6E8A-4147-A177-3AD203B41FA5}">
                          <a16:colId xmlns:a16="http://schemas.microsoft.com/office/drawing/2014/main" val="3965558426"/>
                        </a:ext>
                      </a:extLst>
                    </a:gridCol>
                    <a:gridCol w="768746">
                      <a:extLst>
                        <a:ext uri="{9D8B030D-6E8A-4147-A177-3AD203B41FA5}">
                          <a16:colId xmlns:a16="http://schemas.microsoft.com/office/drawing/2014/main" val="1174151238"/>
                        </a:ext>
                      </a:extLst>
                    </a:gridCol>
                    <a:gridCol w="768746">
                      <a:extLst>
                        <a:ext uri="{9D8B030D-6E8A-4147-A177-3AD203B41FA5}">
                          <a16:colId xmlns:a16="http://schemas.microsoft.com/office/drawing/2014/main" val="4241182300"/>
                        </a:ext>
                      </a:extLst>
                    </a:gridCol>
                    <a:gridCol w="768746">
                      <a:extLst>
                        <a:ext uri="{9D8B030D-6E8A-4147-A177-3AD203B41FA5}">
                          <a16:colId xmlns:a16="http://schemas.microsoft.com/office/drawing/2014/main" val="1317549571"/>
                        </a:ext>
                      </a:extLst>
                    </a:gridCol>
                    <a:gridCol w="768746">
                      <a:extLst>
                        <a:ext uri="{9D8B030D-6E8A-4147-A177-3AD203B41FA5}">
                          <a16:colId xmlns:a16="http://schemas.microsoft.com/office/drawing/2014/main" val="3053633903"/>
                        </a:ext>
                      </a:extLst>
                    </a:gridCol>
                  </a:tblGrid>
                  <a:tr h="294289">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Method</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Backbone</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Pretrain</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Input size</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#Params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GFLOPs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AP</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10317" t="-4167" r="-401587" b="-1262500"/>
                          </a:stretch>
                        </a:blipFill>
                      </a:tcPr>
                    </a:tc>
                    <a:tc>
                      <a:txBody>
                        <a:bodyPr/>
                        <a:lstStyle/>
                        <a:p>
                          <a:endParaRPr lang="en-US"/>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2362" t="-4167" r="-298425" b="-1262500"/>
                          </a:stretch>
                        </a:blipFill>
                      </a:tcPr>
                    </a:tc>
                    <a:tc>
                      <a:txBody>
                        <a:bodyPr/>
                        <a:lstStyle/>
                        <a:p>
                          <a:endParaRPr lang="en-US"/>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11111" t="-4167" r="-200794" b="-1262500"/>
                          </a:stretch>
                        </a:blipFill>
                      </a:tcPr>
                    </a:tc>
                    <a:tc>
                      <a:txBody>
                        <a:bodyPr/>
                        <a:lstStyle/>
                        <a:p>
                          <a:endParaRPr lang="en-US"/>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211111" t="-4167" r="-100794" b="-1262500"/>
                          </a:stretch>
                        </a:blip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AR</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4842234"/>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8-stage Hourglass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38</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8-stage Hourglass</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N</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25.1M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14.3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66.9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493185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CPN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11</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27.0M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68.6</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807484"/>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CPN+OHKM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11</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27.0M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69.4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583799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ResNet-50</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24.0M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88.6</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78.3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67.1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77.2</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76.3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333520408"/>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ResNet-101</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5</a:t>
                          </a: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0.</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12.4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71.4</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89.3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78.1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77.1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31341723"/>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N</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73.4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80.7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80.1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78.9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477567172"/>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74.4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70.8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145966852"/>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ResNet-152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68.6M</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15.7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72.0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89.3</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79.8</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78.9</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77.8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907986741"/>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256×192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63.6M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14.6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75.1</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82.2</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71.5</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altLang="zh-CN" sz="1400" b="0" i="0" u="none" strike="noStrike" dirty="0">
                              <a:solidFill>
                                <a:schemeClr val="dk1"/>
                              </a:solidFill>
                              <a:effectLst/>
                              <a:latin typeface="Times New Roman" panose="02020603050405020304" pitchFamily="18" charset="0"/>
                              <a:ea typeface="Tahoma" panose="020B0604030504040204" pitchFamily="34" charset="0"/>
                              <a:cs typeface="Times New Roman" panose="02020603050405020304" pitchFamily="18" charset="0"/>
                            </a:rPr>
                            <a:t>80.4</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693734538"/>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err="1">
                              <a:effectLst/>
                              <a:latin typeface="Times New Roman" panose="02020603050405020304" pitchFamily="18" charset="0"/>
                              <a:ea typeface="Tahoma" panose="020B0604030504040204" pitchFamily="34" charset="0"/>
                              <a:cs typeface="Times New Roman" panose="02020603050405020304" pitchFamily="18" charset="0"/>
                            </a:rPr>
                            <a:t>SimpleBaseline</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1400" u="none" strike="noStrike" dirty="0">
                              <a:solidFill>
                                <a:srgbClr val="00FF00"/>
                              </a:solidFill>
                              <a:effectLst/>
                              <a:latin typeface="Times New Roman" panose="02020603050405020304" pitchFamily="18" charset="0"/>
                              <a:ea typeface="Tahoma" panose="020B0604030504040204" pitchFamily="34" charset="0"/>
                              <a:cs typeface="Times New Roman" panose="02020603050405020304" pitchFamily="18" charset="0"/>
                            </a:rPr>
                            <a:t>66</a:t>
                          </a: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ResNet-152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68.6M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35.6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74.3</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89.6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81.1</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70.5</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a:effectLst/>
                              <a:latin typeface="Times New Roman" panose="02020603050405020304" pitchFamily="18" charset="0"/>
                              <a:ea typeface="Tahoma" panose="020B0604030504040204" pitchFamily="34" charset="0"/>
                              <a:cs typeface="Times New Roman" panose="02020603050405020304" pitchFamily="18" charset="0"/>
                            </a:rPr>
                            <a:t>79.7</a:t>
                          </a:r>
                          <a:endParaRPr lang="en-US" altLang="zh-CN" sz="1400" b="0" i="0" u="none" strike="noStrike">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79.7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13900806"/>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HRNet-W32</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28.5M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16.0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75.8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90.6</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82.7</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71.9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82.8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81.0</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906777605"/>
                      </a:ext>
                    </a:extLst>
                  </a:tr>
                  <a:tr h="301790">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 HRNet-W48</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Y</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384×288</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63.6M</a:t>
                          </a:r>
                          <a:endParaRPr lang="en-US"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u="none" strike="noStrike" dirty="0">
                              <a:effectLst/>
                              <a:latin typeface="Times New Roman" panose="02020603050405020304" pitchFamily="18" charset="0"/>
                              <a:ea typeface="Tahoma" panose="020B0604030504040204" pitchFamily="34" charset="0"/>
                              <a:cs typeface="Times New Roman" panose="02020603050405020304" pitchFamily="18" charset="0"/>
                            </a:rPr>
                            <a:t>32.9</a:t>
                          </a:r>
                          <a:endParaRPr lang="en-US" altLang="zh-CN" sz="1400" b="0"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76.3</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90.8</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82.9</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72.3</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83.4</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ctr"/>
                          <a:r>
                            <a:rPr lang="en-US" altLang="zh-CN" sz="1400" b="1" u="none" strike="noStrike" dirty="0">
                              <a:effectLst/>
                              <a:latin typeface="Times New Roman" panose="02020603050405020304" pitchFamily="18" charset="0"/>
                              <a:ea typeface="Tahoma" panose="020B0604030504040204" pitchFamily="34" charset="0"/>
                              <a:cs typeface="Times New Roman" panose="02020603050405020304" pitchFamily="18" charset="0"/>
                            </a:rPr>
                            <a:t>81.2</a:t>
                          </a:r>
                          <a:endParaRPr lang="en-US" altLang="zh-CN" sz="1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382261578"/>
                      </a:ext>
                    </a:extLst>
                  </a:tr>
                </a:tbl>
              </a:graphicData>
            </a:graphic>
          </p:graphicFrame>
        </mc:Fallback>
      </mc:AlternateContent>
    </p:spTree>
    <p:extLst>
      <p:ext uri="{BB962C8B-B14F-4D97-AF65-F5344CB8AC3E}">
        <p14:creationId xmlns:p14="http://schemas.microsoft.com/office/powerpoint/2010/main" val="1862360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C20AB-A232-4FDF-BDBD-EFD79E800932}"/>
              </a:ext>
            </a:extLst>
          </p:cNvPr>
          <p:cNvSpPr>
            <a:spLocks noGrp="1"/>
          </p:cNvSpPr>
          <p:nvPr>
            <p:ph type="sldNum" sz="quarter" idx="4"/>
          </p:nvPr>
        </p:nvSpPr>
        <p:spPr/>
        <p:txBody>
          <a:bodyPr/>
          <a:lstStyle/>
          <a:p>
            <a:fld id="{1BA29183-7CD2-4C0C-A7F1-D2FD10734D96}" type="slidenum">
              <a:rPr lang="en-US" smtClean="0"/>
              <a:pPr/>
              <a:t>24</a:t>
            </a:fld>
            <a:endParaRPr lang="en-US" dirty="0"/>
          </a:p>
        </p:txBody>
      </p:sp>
      <p:sp>
        <p:nvSpPr>
          <p:cNvPr id="6" name="TextBox 5">
            <a:extLst>
              <a:ext uri="{FF2B5EF4-FFF2-40B4-BE49-F238E27FC236}">
                <a16:creationId xmlns:a16="http://schemas.microsoft.com/office/drawing/2014/main" id="{0C2F8E12-C7AA-4172-8D81-E35FB350CF72}"/>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COCO test-dev</a:t>
            </a:r>
            <a:endParaRPr lang="en-US" sz="3600" dirty="0">
              <a:gradFill>
                <a:gsLst>
                  <a:gs pos="2917">
                    <a:schemeClr val="tx1"/>
                  </a:gs>
                  <a:gs pos="30000">
                    <a:schemeClr val="tx1"/>
                  </a:gs>
                </a:gsLst>
                <a:lin ang="5400000" scaled="0"/>
              </a:gradFill>
            </a:endParaRPr>
          </a:p>
        </p:txBody>
      </p:sp>
      <p:graphicFrame>
        <p:nvGraphicFramePr>
          <p:cNvPr id="8" name="Table 7">
            <a:extLst>
              <a:ext uri="{FF2B5EF4-FFF2-40B4-BE49-F238E27FC236}">
                <a16:creationId xmlns:a16="http://schemas.microsoft.com/office/drawing/2014/main" id="{21200D17-8975-4E6F-A307-D9BF06942A36}"/>
              </a:ext>
            </a:extLst>
          </p:cNvPr>
          <p:cNvGraphicFramePr>
            <a:graphicFrameLocks noGrp="1"/>
          </p:cNvGraphicFramePr>
          <p:nvPr/>
        </p:nvGraphicFramePr>
        <p:xfrm>
          <a:off x="848171" y="1033385"/>
          <a:ext cx="10740133" cy="5790934"/>
        </p:xfrm>
        <a:graphic>
          <a:graphicData uri="http://schemas.openxmlformats.org/drawingml/2006/table">
            <a:tbl>
              <a:tblPr firstRow="1" bandRow="1">
                <a:tableStyleId>{2D5ABB26-0587-4C30-8999-92F81FD0307C}</a:tableStyleId>
              </a:tblPr>
              <a:tblGrid>
                <a:gridCol w="2605772">
                  <a:extLst>
                    <a:ext uri="{9D8B030D-6E8A-4147-A177-3AD203B41FA5}">
                      <a16:colId xmlns:a16="http://schemas.microsoft.com/office/drawing/2014/main" val="1305205870"/>
                    </a:ext>
                  </a:extLst>
                </a:gridCol>
                <a:gridCol w="1923418">
                  <a:extLst>
                    <a:ext uri="{9D8B030D-6E8A-4147-A177-3AD203B41FA5}">
                      <a16:colId xmlns:a16="http://schemas.microsoft.com/office/drawing/2014/main" val="124134216"/>
                    </a:ext>
                  </a:extLst>
                </a:gridCol>
                <a:gridCol w="998744">
                  <a:extLst>
                    <a:ext uri="{9D8B030D-6E8A-4147-A177-3AD203B41FA5}">
                      <a16:colId xmlns:a16="http://schemas.microsoft.com/office/drawing/2014/main" val="2972723212"/>
                    </a:ext>
                  </a:extLst>
                </a:gridCol>
                <a:gridCol w="998197">
                  <a:extLst>
                    <a:ext uri="{9D8B030D-6E8A-4147-A177-3AD203B41FA5}">
                      <a16:colId xmlns:a16="http://schemas.microsoft.com/office/drawing/2014/main" val="2261417705"/>
                    </a:ext>
                  </a:extLst>
                </a:gridCol>
                <a:gridCol w="906532">
                  <a:extLst>
                    <a:ext uri="{9D8B030D-6E8A-4147-A177-3AD203B41FA5}">
                      <a16:colId xmlns:a16="http://schemas.microsoft.com/office/drawing/2014/main" val="3273246523"/>
                    </a:ext>
                  </a:extLst>
                </a:gridCol>
                <a:gridCol w="551245">
                  <a:extLst>
                    <a:ext uri="{9D8B030D-6E8A-4147-A177-3AD203B41FA5}">
                      <a16:colId xmlns:a16="http://schemas.microsoft.com/office/drawing/2014/main" val="1663296321"/>
                    </a:ext>
                  </a:extLst>
                </a:gridCol>
                <a:gridCol w="551245">
                  <a:extLst>
                    <a:ext uri="{9D8B030D-6E8A-4147-A177-3AD203B41FA5}">
                      <a16:colId xmlns:a16="http://schemas.microsoft.com/office/drawing/2014/main" val="1554074408"/>
                    </a:ext>
                  </a:extLst>
                </a:gridCol>
                <a:gridCol w="551245">
                  <a:extLst>
                    <a:ext uri="{9D8B030D-6E8A-4147-A177-3AD203B41FA5}">
                      <a16:colId xmlns:a16="http://schemas.microsoft.com/office/drawing/2014/main" val="3064359739"/>
                    </a:ext>
                  </a:extLst>
                </a:gridCol>
                <a:gridCol w="551245">
                  <a:extLst>
                    <a:ext uri="{9D8B030D-6E8A-4147-A177-3AD203B41FA5}">
                      <a16:colId xmlns:a16="http://schemas.microsoft.com/office/drawing/2014/main" val="319046010"/>
                    </a:ext>
                  </a:extLst>
                </a:gridCol>
                <a:gridCol w="551245">
                  <a:extLst>
                    <a:ext uri="{9D8B030D-6E8A-4147-A177-3AD203B41FA5}">
                      <a16:colId xmlns:a16="http://schemas.microsoft.com/office/drawing/2014/main" val="3735956335"/>
                    </a:ext>
                  </a:extLst>
                </a:gridCol>
                <a:gridCol w="551245">
                  <a:extLst>
                    <a:ext uri="{9D8B030D-6E8A-4147-A177-3AD203B41FA5}">
                      <a16:colId xmlns:a16="http://schemas.microsoft.com/office/drawing/2014/main" val="1314368663"/>
                    </a:ext>
                  </a:extLst>
                </a:gridCol>
              </a:tblGrid>
              <a:tr h="260709">
                <a:tc>
                  <a:txBody>
                    <a:bodyPr/>
                    <a:lstStyle/>
                    <a:p>
                      <a:r>
                        <a:rPr lang="en-US" sz="1400" dirty="0">
                          <a:latin typeface="Times New Roman" panose="02020603050405020304" pitchFamily="18" charset="0"/>
                          <a:cs typeface="Times New Roman" panose="02020603050405020304" pitchFamily="18" charset="0"/>
                        </a:rPr>
                        <a:t>method</a:t>
                      </a:r>
                    </a:p>
                  </a:txBody>
                  <a:tcPr marL="91427" marR="91427" marT="45713" marB="457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Backbone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Input size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Params</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Times New Roman" panose="02020603050405020304" pitchFamily="18" charset="0"/>
                          <a:cs typeface="Times New Roman" panose="02020603050405020304" pitchFamily="18" charset="0"/>
                        </a:rPr>
                        <a:t>GFLOPs</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AP</a:t>
                      </a:r>
                    </a:p>
                  </a:txBody>
                  <a:tcPr marL="91427" marR="91427"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AP</a:t>
                      </a:r>
                      <a:r>
                        <a:rPr lang="en-US" sz="1400" baseline="30000" dirty="0">
                          <a:latin typeface="Times New Roman" panose="02020603050405020304" pitchFamily="18" charset="0"/>
                          <a:cs typeface="Times New Roman" panose="02020603050405020304" pitchFamily="18" charset="0"/>
                        </a:rPr>
                        <a:t>50</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AP</a:t>
                      </a:r>
                      <a:r>
                        <a:rPr lang="en-US" sz="1400" baseline="30000" dirty="0">
                          <a:latin typeface="Times New Roman" panose="02020603050405020304" pitchFamily="18" charset="0"/>
                          <a:cs typeface="Times New Roman" panose="02020603050405020304" pitchFamily="18" charset="0"/>
                        </a:rPr>
                        <a:t>75</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AP</a:t>
                      </a:r>
                      <a:r>
                        <a:rPr lang="en-US" sz="1400" baseline="30000" dirty="0">
                          <a:latin typeface="Times New Roman" panose="02020603050405020304" pitchFamily="18" charset="0"/>
                          <a:cs typeface="Times New Roman" panose="02020603050405020304" pitchFamily="18" charset="0"/>
                        </a:rPr>
                        <a:t>M</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AP</a:t>
                      </a:r>
                      <a:r>
                        <a:rPr lang="en-US" sz="1400" baseline="30000" dirty="0">
                          <a:latin typeface="Times New Roman" panose="02020603050405020304" pitchFamily="18" charset="0"/>
                          <a:cs typeface="Times New Roman" panose="02020603050405020304" pitchFamily="18" charset="0"/>
                        </a:rPr>
                        <a:t>L</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AR</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0438671"/>
                  </a:ext>
                </a:extLst>
              </a:tr>
              <a:tr h="260709">
                <a:tc gridSpan="1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Bottom-up:</a:t>
                      </a:r>
                      <a:r>
                        <a:rPr lang="en-US" sz="1400" baseline="0" dirty="0">
                          <a:latin typeface="Times New Roman" panose="02020603050405020304" pitchFamily="18" charset="0"/>
                          <a:cs typeface="Times New Roman" panose="02020603050405020304" pitchFamily="18" charset="0"/>
                        </a:rPr>
                        <a:t> </a:t>
                      </a:r>
                      <a:r>
                        <a:rPr lang="en-US" sz="1400" baseline="0" dirty="0" err="1">
                          <a:latin typeface="Times New Roman" panose="02020603050405020304" pitchFamily="18" charset="0"/>
                          <a:cs typeface="Times New Roman" panose="02020603050405020304" pitchFamily="18" charset="0"/>
                        </a:rPr>
                        <a:t>keypoint</a:t>
                      </a:r>
                      <a:r>
                        <a:rPr lang="en-US" sz="1400" baseline="0" dirty="0">
                          <a:latin typeface="Times New Roman" panose="02020603050405020304" pitchFamily="18" charset="0"/>
                          <a:cs typeface="Times New Roman" panose="02020603050405020304" pitchFamily="18" charset="0"/>
                        </a:rPr>
                        <a:t> detection and grouping</a:t>
                      </a:r>
                      <a:endParaRPr lang="en-US" sz="1400" dirty="0">
                        <a:latin typeface="Times New Roman" panose="02020603050405020304" pitchFamily="18" charset="0"/>
                        <a:cs typeface="Times New Roman" panose="02020603050405020304" pitchFamily="18" charset="0"/>
                      </a:endParaRP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210675575"/>
                  </a:ext>
                </a:extLst>
              </a:tr>
              <a:tr h="260709">
                <a:tc>
                  <a:txBody>
                    <a:bodyPr/>
                    <a:lstStyle/>
                    <a:p>
                      <a:r>
                        <a:rPr lang="en-US" sz="1400" dirty="0" err="1">
                          <a:latin typeface="Times New Roman" panose="02020603050405020304" pitchFamily="18" charset="0"/>
                          <a:cs typeface="Times New Roman" panose="02020603050405020304" pitchFamily="18" charset="0"/>
                        </a:rPr>
                        <a:t>OpenPose</a:t>
                      </a:r>
                      <a:r>
                        <a:rPr lang="en-US" sz="1400" dirty="0">
                          <a:latin typeface="Times New Roman" panose="02020603050405020304" pitchFamily="18" charset="0"/>
                          <a:cs typeface="Times New Roman" panose="02020603050405020304" pitchFamily="18" charset="0"/>
                        </a:rPr>
                        <a:t> [</a:t>
                      </a:r>
                      <a:r>
                        <a:rPr lang="en-US" sz="1400" dirty="0">
                          <a:solidFill>
                            <a:srgbClr val="00FF00"/>
                          </a:solidFill>
                          <a:latin typeface="Times New Roman" panose="02020603050405020304" pitchFamily="18" charset="0"/>
                          <a:cs typeface="Times New Roman" panose="02020603050405020304" pitchFamily="18" charset="0"/>
                        </a:rPr>
                        <a:t>6</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CMU</a:t>
                      </a:r>
                    </a:p>
                  </a:txBody>
                  <a:tcPr marL="91427" marR="91427" marT="45713" marB="457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61.8</a:t>
                      </a:r>
                    </a:p>
                  </a:txBody>
                  <a:tcPr marL="91427" marR="91427"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84.9</a:t>
                      </a:r>
                    </a:p>
                  </a:txBody>
                  <a:tcPr marL="91427" marR="91427" marT="45713" marB="45713">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67.5</a:t>
                      </a:r>
                    </a:p>
                  </a:txBody>
                  <a:tcPr marL="91427" marR="91427" marT="45713" marB="45713">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57.1</a:t>
                      </a:r>
                    </a:p>
                  </a:txBody>
                  <a:tcPr marL="91427" marR="91427" marT="45713" marB="45713">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68.2</a:t>
                      </a:r>
                    </a:p>
                  </a:txBody>
                  <a:tcPr marL="91427" marR="91427" marT="45713" marB="45713">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66.5</a:t>
                      </a:r>
                    </a:p>
                  </a:txBody>
                  <a:tcPr marL="91427" marR="91427" marT="45713" marB="45713">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3388481"/>
                  </a:ext>
                </a:extLst>
              </a:tr>
              <a:tr h="260709">
                <a:tc>
                  <a:txBody>
                    <a:bodyPr/>
                    <a:lstStyle/>
                    <a:p>
                      <a:r>
                        <a:rPr lang="en-US" sz="1400" dirty="0">
                          <a:latin typeface="Times New Roman" panose="02020603050405020304" pitchFamily="18" charset="0"/>
                          <a:cs typeface="Times New Roman" panose="02020603050405020304" pitchFamily="18" charset="0"/>
                        </a:rPr>
                        <a:t>Associative</a:t>
                      </a:r>
                      <a:r>
                        <a:rPr lang="en-US" sz="1400" baseline="0" dirty="0">
                          <a:latin typeface="Times New Roman" panose="02020603050405020304" pitchFamily="18" charset="0"/>
                          <a:cs typeface="Times New Roman" panose="02020603050405020304" pitchFamily="18" charset="0"/>
                        </a:rPr>
                        <a:t> Embedding [</a:t>
                      </a:r>
                      <a:r>
                        <a:rPr lang="en-US" sz="1400" baseline="0" dirty="0">
                          <a:solidFill>
                            <a:srgbClr val="00FF00"/>
                          </a:solidFill>
                          <a:latin typeface="Times New Roman" panose="02020603050405020304" pitchFamily="18" charset="0"/>
                          <a:cs typeface="Times New Roman" panose="02020603050405020304" pitchFamily="18" charset="0"/>
                        </a:rPr>
                        <a:t>39</a:t>
                      </a:r>
                      <a:r>
                        <a:rPr lang="en-US" sz="1400" baseline="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65.5</a:t>
                      </a:r>
                    </a:p>
                  </a:txBody>
                  <a:tcPr marL="91427" marR="91427" marT="45713" marB="45713">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86.8</a:t>
                      </a:r>
                    </a:p>
                  </a:txBody>
                  <a:tcPr marL="91427" marR="91427" marT="45713" marB="45713">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72.3</a:t>
                      </a:r>
                    </a:p>
                  </a:txBody>
                  <a:tcPr marL="91427" marR="91427" marT="45713" marB="45713">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60.6</a:t>
                      </a:r>
                    </a:p>
                  </a:txBody>
                  <a:tcPr marL="91427" marR="91427" marT="45713" marB="45713">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72.6</a:t>
                      </a:r>
                    </a:p>
                  </a:txBody>
                  <a:tcPr marL="91427" marR="91427" marT="45713" marB="45713">
                    <a:lnT w="12700" cap="flat" cmpd="sng" algn="ctr">
                      <a:no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70.2</a:t>
                      </a:r>
                    </a:p>
                  </a:txBody>
                  <a:tcPr marL="91427" marR="91427" marT="45713" marB="45713">
                    <a:lnT w="12700" cap="flat" cmpd="sng" algn="ctr">
                      <a:noFill/>
                      <a:prstDash val="solid"/>
                      <a:round/>
                      <a:headEnd type="none" w="med" len="med"/>
                      <a:tailEnd type="none" w="med" len="med"/>
                    </a:lnT>
                  </a:tcPr>
                </a:tc>
                <a:extLst>
                  <a:ext uri="{0D108BD9-81ED-4DB2-BD59-A6C34878D82A}">
                    <a16:rowId xmlns:a16="http://schemas.microsoft.com/office/drawing/2014/main" val="2277618231"/>
                  </a:ext>
                </a:extLst>
              </a:tr>
              <a:tr h="260709">
                <a:tc>
                  <a:txBody>
                    <a:bodyPr/>
                    <a:lstStyle/>
                    <a:p>
                      <a:r>
                        <a:rPr lang="en-US" sz="1400" dirty="0" err="1">
                          <a:latin typeface="Times New Roman" panose="02020603050405020304" pitchFamily="18" charset="0"/>
                          <a:cs typeface="Times New Roman" panose="02020603050405020304" pitchFamily="18" charset="0"/>
                        </a:rPr>
                        <a:t>PersonLab</a:t>
                      </a:r>
                      <a:r>
                        <a:rPr lang="en-US" sz="1400" dirty="0">
                          <a:latin typeface="Times New Roman" panose="02020603050405020304" pitchFamily="18" charset="0"/>
                          <a:cs typeface="Times New Roman" panose="02020603050405020304" pitchFamily="18" charset="0"/>
                        </a:rPr>
                        <a:t> [</a:t>
                      </a:r>
                      <a:r>
                        <a:rPr lang="en-US" sz="1400" dirty="0">
                          <a:solidFill>
                            <a:srgbClr val="00FF00"/>
                          </a:solidFill>
                          <a:latin typeface="Times New Roman" panose="02020603050405020304" pitchFamily="18" charset="0"/>
                          <a:cs typeface="Times New Roman" panose="02020603050405020304" pitchFamily="18" charset="0"/>
                        </a:rPr>
                        <a:t>46</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Google</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68.7</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89.0</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75.4</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64.1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75.5</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75.4</a:t>
                      </a:r>
                    </a:p>
                  </a:txBody>
                  <a:tcPr marL="91427" marR="91427" marT="45713" marB="45713"/>
                </a:tc>
                <a:extLst>
                  <a:ext uri="{0D108BD9-81ED-4DB2-BD59-A6C34878D82A}">
                    <a16:rowId xmlns:a16="http://schemas.microsoft.com/office/drawing/2014/main" val="3032303936"/>
                  </a:ext>
                </a:extLst>
              </a:tr>
              <a:tr h="260709">
                <a:tc>
                  <a:txBody>
                    <a:bodyPr/>
                    <a:lstStyle/>
                    <a:p>
                      <a:r>
                        <a:rPr lang="en-US" sz="1400" dirty="0" err="1">
                          <a:latin typeface="Times New Roman" panose="02020603050405020304" pitchFamily="18" charset="0"/>
                          <a:cs typeface="Times New Roman" panose="02020603050405020304" pitchFamily="18" charset="0"/>
                        </a:rPr>
                        <a:t>MultiPoseNet</a:t>
                      </a:r>
                      <a:r>
                        <a:rPr lang="en-US" sz="1400" dirty="0">
                          <a:latin typeface="Times New Roman" panose="02020603050405020304" pitchFamily="18" charset="0"/>
                          <a:cs typeface="Times New Roman" panose="02020603050405020304" pitchFamily="18" charset="0"/>
                        </a:rPr>
                        <a:t> [</a:t>
                      </a:r>
                      <a:r>
                        <a:rPr lang="en-US" sz="1400" dirty="0">
                          <a:solidFill>
                            <a:srgbClr val="00FF00"/>
                          </a:solidFill>
                          <a:latin typeface="Times New Roman" panose="02020603050405020304" pitchFamily="18" charset="0"/>
                          <a:cs typeface="Times New Roman" panose="02020603050405020304" pitchFamily="18" charset="0"/>
                        </a:rPr>
                        <a:t>33</a:t>
                      </a:r>
                      <a:r>
                        <a:rPr lang="en-US" sz="1400" dirty="0">
                          <a:latin typeface="Times New Roman" panose="02020603050405020304" pitchFamily="18" charset="0"/>
                          <a:cs typeface="Times New Roman" panose="02020603050405020304" pitchFamily="18" charset="0"/>
                        </a:rPr>
                        <a:t>]</a:t>
                      </a:r>
                    </a:p>
                  </a:txBody>
                  <a:tcPr marL="91427" marR="91427" marT="45713" marB="45713">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69.6</a:t>
                      </a:r>
                    </a:p>
                  </a:txBody>
                  <a:tcPr marL="91427" marR="91427" marT="45713" marB="4571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86.3</a:t>
                      </a:r>
                    </a:p>
                  </a:txBody>
                  <a:tcPr marL="91427" marR="91427" marT="45713" marB="45713">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76.6</a:t>
                      </a:r>
                    </a:p>
                  </a:txBody>
                  <a:tcPr marL="91427" marR="91427" marT="45713" marB="45713">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65.0</a:t>
                      </a:r>
                    </a:p>
                  </a:txBody>
                  <a:tcPr marL="91427" marR="91427" marT="45713" marB="45713">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76.3</a:t>
                      </a:r>
                    </a:p>
                  </a:txBody>
                  <a:tcPr marL="91427" marR="91427" marT="45713" marB="45713">
                    <a:lnB w="12700" cap="flat" cmpd="sng" algn="ctr">
                      <a:solidFill>
                        <a:schemeClr val="tx1"/>
                      </a:solidFill>
                      <a:prstDash val="solid"/>
                      <a:round/>
                      <a:headEnd type="none" w="med" len="med"/>
                      <a:tailEnd type="none" w="med" len="med"/>
                    </a:lnB>
                  </a:tcPr>
                </a:tc>
                <a:tc>
                  <a:txBody>
                    <a:bodyPr/>
                    <a:lstStyle/>
                    <a:p>
                      <a:pPr algn="ctr"/>
                      <a:r>
                        <a:rPr lang="en-US" sz="1400" dirty="0">
                          <a:latin typeface="Times New Roman" panose="02020603050405020304" pitchFamily="18" charset="0"/>
                          <a:cs typeface="Times New Roman" panose="02020603050405020304" pitchFamily="18" charset="0"/>
                        </a:rPr>
                        <a:t>73.5</a:t>
                      </a:r>
                    </a:p>
                  </a:txBody>
                  <a:tcPr marL="91427" marR="91427" marT="45713" marB="4571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584085"/>
                  </a:ext>
                </a:extLst>
              </a:tr>
              <a:tr h="260709">
                <a:tc gridSpan="11">
                  <a:txBody>
                    <a:bodyPr/>
                    <a:lstStyle/>
                    <a:p>
                      <a:pPr algn="ctr"/>
                      <a:r>
                        <a:rPr lang="en-US" sz="1400" dirty="0">
                          <a:latin typeface="Times New Roman" panose="02020603050405020304" pitchFamily="18" charset="0"/>
                          <a:cs typeface="Times New Roman" panose="02020603050405020304" pitchFamily="18" charset="0"/>
                        </a:rPr>
                        <a:t>Top-down: human</a:t>
                      </a:r>
                      <a:r>
                        <a:rPr lang="en-US" sz="1400" baseline="0" dirty="0">
                          <a:latin typeface="Times New Roman" panose="02020603050405020304" pitchFamily="18" charset="0"/>
                          <a:cs typeface="Times New Roman" panose="02020603050405020304" pitchFamily="18" charset="0"/>
                        </a:rPr>
                        <a:t> detection and single-person </a:t>
                      </a:r>
                      <a:r>
                        <a:rPr lang="en-US" sz="1400" baseline="0" dirty="0" err="1">
                          <a:latin typeface="Times New Roman" panose="02020603050405020304" pitchFamily="18" charset="0"/>
                          <a:cs typeface="Times New Roman" panose="02020603050405020304" pitchFamily="18" charset="0"/>
                        </a:rPr>
                        <a:t>keypoint</a:t>
                      </a:r>
                      <a:r>
                        <a:rPr lang="en-US" sz="1400" baseline="0" dirty="0">
                          <a:latin typeface="Times New Roman" panose="02020603050405020304" pitchFamily="18" charset="0"/>
                          <a:cs typeface="Times New Roman" panose="02020603050405020304" pitchFamily="18" charset="0"/>
                        </a:rPr>
                        <a:t> detection</a:t>
                      </a:r>
                      <a:endParaRPr lang="en-US" sz="1400" dirty="0">
                        <a:latin typeface="Times New Roman" panose="02020603050405020304" pitchFamily="18" charset="0"/>
                        <a:cs typeface="Times New Roman" panose="02020603050405020304" pitchFamily="18" charset="0"/>
                      </a:endParaRP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lnT w="12700" cap="flat" cmpd="sng" algn="ctr">
                      <a:solidFill>
                        <a:schemeClr val="tx1"/>
                      </a:solidFill>
                      <a:prstDash val="solid"/>
                      <a:round/>
                      <a:headEnd type="none" w="med" len="med"/>
                      <a:tailEnd type="none" w="med" len="med"/>
                    </a:lnT>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3546774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Mask-RCNN [</a:t>
                      </a:r>
                      <a:r>
                        <a:rPr lang="en-US" sz="1400" dirty="0">
                          <a:solidFill>
                            <a:srgbClr val="00FF00"/>
                          </a:solidFill>
                          <a:latin typeface="Times New Roman" panose="02020603050405020304" pitchFamily="18" charset="0"/>
                          <a:cs typeface="Times New Roman" panose="02020603050405020304" pitchFamily="18" charset="0"/>
                        </a:rPr>
                        <a:t>21</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Facebook</a:t>
                      </a:r>
                    </a:p>
                  </a:txBody>
                  <a:tcPr marL="91427" marR="91427" marT="45713" marB="457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ResNet-50-FPN</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63.1</a:t>
                      </a:r>
                    </a:p>
                  </a:txBody>
                  <a:tcPr marL="91427" marR="91427"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87.3</a:t>
                      </a:r>
                    </a:p>
                  </a:txBody>
                  <a:tcPr marL="91427" marR="91427" marT="45713" marB="45713">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68.7</a:t>
                      </a:r>
                    </a:p>
                  </a:txBody>
                  <a:tcPr marL="91427" marR="91427" marT="45713" marB="45713">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57.8</a:t>
                      </a:r>
                    </a:p>
                  </a:txBody>
                  <a:tcPr marL="91427" marR="91427" marT="45713" marB="45713">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71.4</a:t>
                      </a:r>
                    </a:p>
                  </a:txBody>
                  <a:tcPr marL="91427" marR="91427" marT="45713" marB="45713">
                    <a:lnT w="12700" cap="flat" cmpd="sng" algn="ctr">
                      <a:solidFill>
                        <a:schemeClr val="tx1"/>
                      </a:solidFill>
                      <a:prstDash val="solid"/>
                      <a:round/>
                      <a:headEnd type="none" w="med" len="med"/>
                      <a:tailEnd type="none" w="med" len="med"/>
                    </a:lnT>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13293739"/>
                  </a:ext>
                </a:extLst>
              </a:tr>
              <a:tr h="182880">
                <a:tc>
                  <a:txBody>
                    <a:bodyPr/>
                    <a:lstStyle/>
                    <a:p>
                      <a:r>
                        <a:rPr lang="en-US" sz="1400" dirty="0">
                          <a:latin typeface="Times New Roman" panose="02020603050405020304" pitchFamily="18" charset="0"/>
                          <a:cs typeface="Times New Roman" panose="02020603050405020304" pitchFamily="18" charset="0"/>
                        </a:rPr>
                        <a:t>G-RMI [</a:t>
                      </a:r>
                      <a:r>
                        <a:rPr lang="en-US" sz="1400" dirty="0">
                          <a:solidFill>
                            <a:srgbClr val="00FF00"/>
                          </a:solidFill>
                          <a:latin typeface="Times New Roman" panose="02020603050405020304" pitchFamily="18" charset="0"/>
                          <a:cs typeface="Times New Roman" panose="02020603050405020304" pitchFamily="18" charset="0"/>
                        </a:rPr>
                        <a:t>47</a:t>
                      </a:r>
                      <a:r>
                        <a:rPr lang="en-US" sz="1400" dirty="0">
                          <a:latin typeface="Times New Roman" panose="02020603050405020304" pitchFamily="18" charset="0"/>
                          <a:cs typeface="Times New Roman" panose="02020603050405020304" pitchFamily="18" charset="0"/>
                        </a:rPr>
                        <a:t>]</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ResNet-101</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353</a:t>
                      </a:r>
                      <a:r>
                        <a:rPr lang="en-US" altLang="zh-CN" sz="1400" dirty="0">
                          <a:latin typeface="Times New Roman" panose="02020603050405020304" pitchFamily="18" charset="0"/>
                          <a:cs typeface="Times New Roman" panose="02020603050405020304" pitchFamily="18" charset="0"/>
                        </a:rPr>
                        <a:t>×257</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400" dirty="0">
                          <a:latin typeface="Times New Roman" panose="02020603050405020304" pitchFamily="18" charset="0"/>
                          <a:cs typeface="Times New Roman" panose="02020603050405020304" pitchFamily="18" charset="0"/>
                        </a:rPr>
                        <a:t>42.0M</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57.0</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64.9</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85.5</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71.3</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62.3</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70.0</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69.7</a:t>
                      </a:r>
                    </a:p>
                  </a:txBody>
                  <a:tcPr marL="91427" marR="91427" marT="45713" marB="45713"/>
                </a:tc>
                <a:extLst>
                  <a:ext uri="{0D108BD9-81ED-4DB2-BD59-A6C34878D82A}">
                    <a16:rowId xmlns:a16="http://schemas.microsoft.com/office/drawing/2014/main" val="4097591233"/>
                  </a:ext>
                </a:extLst>
              </a:tr>
              <a:tr h="182880">
                <a:tc>
                  <a:txBody>
                    <a:bodyPr/>
                    <a:lstStyle/>
                    <a:p>
                      <a:r>
                        <a:rPr lang="en-US" sz="1400" dirty="0">
                          <a:latin typeface="Times New Roman" panose="02020603050405020304" pitchFamily="18" charset="0"/>
                          <a:cs typeface="Times New Roman" panose="02020603050405020304" pitchFamily="18" charset="0"/>
                        </a:rPr>
                        <a:t>Integral</a:t>
                      </a:r>
                      <a:r>
                        <a:rPr lang="en-US" sz="1400" baseline="0" dirty="0">
                          <a:latin typeface="Times New Roman" panose="02020603050405020304" pitchFamily="18" charset="0"/>
                          <a:cs typeface="Times New Roman" panose="02020603050405020304" pitchFamily="18" charset="0"/>
                        </a:rPr>
                        <a:t> Pose Regression</a:t>
                      </a:r>
                      <a:r>
                        <a:rPr lang="en-US" sz="1400" dirty="0">
                          <a:latin typeface="Times New Roman" panose="02020603050405020304" pitchFamily="18" charset="0"/>
                          <a:cs typeface="Times New Roman" panose="02020603050405020304" pitchFamily="18" charset="0"/>
                        </a:rPr>
                        <a:t> [</a:t>
                      </a:r>
                      <a:r>
                        <a:rPr lang="en-US" sz="1400" dirty="0">
                          <a:solidFill>
                            <a:srgbClr val="00FF00"/>
                          </a:solidFill>
                          <a:latin typeface="Times New Roman" panose="02020603050405020304" pitchFamily="18" charset="0"/>
                          <a:cs typeface="Times New Roman" panose="02020603050405020304" pitchFamily="18" charset="0"/>
                        </a:rPr>
                        <a:t>60</a:t>
                      </a:r>
                      <a:r>
                        <a:rPr lang="en-US" sz="1400" dirty="0">
                          <a:latin typeface="Times New Roman" panose="02020603050405020304" pitchFamily="18" charset="0"/>
                          <a:cs typeface="Times New Roman" panose="02020603050405020304" pitchFamily="18" charset="0"/>
                        </a:rPr>
                        <a:t>]</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ResNet-101</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256×256</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45.0M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11.0</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67.8</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88.2</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74.8</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63.9</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74.0</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tc>
                <a:extLst>
                  <a:ext uri="{0D108BD9-81ED-4DB2-BD59-A6C34878D82A}">
                    <a16:rowId xmlns:a16="http://schemas.microsoft.com/office/drawing/2014/main" val="3275465715"/>
                  </a:ext>
                </a:extLst>
              </a:tr>
              <a:tr h="182880">
                <a:tc>
                  <a:txBody>
                    <a:bodyPr/>
                    <a:lstStyle/>
                    <a:p>
                      <a:r>
                        <a:rPr lang="en-US" sz="1400" dirty="0">
                          <a:latin typeface="Times New Roman" panose="02020603050405020304" pitchFamily="18" charset="0"/>
                          <a:cs typeface="Times New Roman" panose="02020603050405020304" pitchFamily="18" charset="0"/>
                        </a:rPr>
                        <a:t>G-RMI + extra data [</a:t>
                      </a:r>
                      <a:r>
                        <a:rPr lang="en-US" sz="1400" dirty="0">
                          <a:solidFill>
                            <a:srgbClr val="00FF00"/>
                          </a:solidFill>
                          <a:latin typeface="Times New Roman" panose="02020603050405020304" pitchFamily="18" charset="0"/>
                          <a:cs typeface="Times New Roman" panose="02020603050405020304" pitchFamily="18" charset="0"/>
                        </a:rPr>
                        <a:t>47</a:t>
                      </a:r>
                      <a:r>
                        <a:rPr lang="en-US" sz="1400" dirty="0">
                          <a:latin typeface="Times New Roman" panose="02020603050405020304" pitchFamily="18" charset="0"/>
                          <a:cs typeface="Times New Roman" panose="02020603050405020304" pitchFamily="18" charset="0"/>
                        </a:rPr>
                        <a:t>]</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ResNet-101</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353</a:t>
                      </a:r>
                      <a:r>
                        <a:rPr lang="en-US" altLang="zh-CN" sz="1400" dirty="0">
                          <a:latin typeface="Times New Roman" panose="02020603050405020304" pitchFamily="18" charset="0"/>
                          <a:cs typeface="Times New Roman" panose="02020603050405020304" pitchFamily="18" charset="0"/>
                        </a:rPr>
                        <a:t>×257</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42.6M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57.0</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68.5</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87.1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75.5</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65.8</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73.3</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73.3</a:t>
                      </a:r>
                    </a:p>
                  </a:txBody>
                  <a:tcPr marL="91427" marR="91427" marT="45713" marB="45713"/>
                </a:tc>
                <a:extLst>
                  <a:ext uri="{0D108BD9-81ED-4DB2-BD59-A6C34878D82A}">
                    <a16:rowId xmlns:a16="http://schemas.microsoft.com/office/drawing/2014/main" val="3670557847"/>
                  </a:ext>
                </a:extLst>
              </a:tr>
              <a:tr h="182880">
                <a:tc>
                  <a:txBody>
                    <a:bodyPr/>
                    <a:lstStyle/>
                    <a:p>
                      <a:r>
                        <a:rPr lang="en-US" sz="1400" dirty="0">
                          <a:latin typeface="Times New Roman" panose="02020603050405020304" pitchFamily="18" charset="0"/>
                          <a:cs typeface="Times New Roman" panose="02020603050405020304" pitchFamily="18" charset="0"/>
                        </a:rPr>
                        <a:t>CPN [</a:t>
                      </a:r>
                      <a:r>
                        <a:rPr lang="en-US" sz="1400" dirty="0">
                          <a:solidFill>
                            <a:srgbClr val="00FF00"/>
                          </a:solidFill>
                          <a:latin typeface="Times New Roman" panose="02020603050405020304" pitchFamily="18" charset="0"/>
                          <a:cs typeface="Times New Roman" panose="02020603050405020304" pitchFamily="18" charset="0"/>
                        </a:rPr>
                        <a:t>11</a:t>
                      </a:r>
                      <a:r>
                        <a:rPr lang="en-US" sz="1400" dirty="0">
                          <a:latin typeface="Times New Roman" panose="02020603050405020304" pitchFamily="18" charset="0"/>
                          <a:cs typeface="Times New Roman" panose="02020603050405020304" pitchFamily="18" charset="0"/>
                        </a:rPr>
                        <a:t>] , </a:t>
                      </a:r>
                      <a:r>
                        <a:rPr lang="en-US" sz="1400" i="1" dirty="0">
                          <a:latin typeface="Times New Roman" panose="02020603050405020304" pitchFamily="18" charset="0"/>
                          <a:cs typeface="Times New Roman" panose="02020603050405020304" pitchFamily="18" charset="0"/>
                        </a:rPr>
                        <a:t>Face++</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ResNet-Inception</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72.1</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91.4</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80.0</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68.7</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77.2</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78.5</a:t>
                      </a:r>
                    </a:p>
                  </a:txBody>
                  <a:tcPr marL="91427" marR="91427" marT="45713" marB="45713"/>
                </a:tc>
                <a:extLst>
                  <a:ext uri="{0D108BD9-81ED-4DB2-BD59-A6C34878D82A}">
                    <a16:rowId xmlns:a16="http://schemas.microsoft.com/office/drawing/2014/main" val="1533609173"/>
                  </a:ext>
                </a:extLst>
              </a:tr>
              <a:tr h="182880">
                <a:tc>
                  <a:txBody>
                    <a:bodyPr/>
                    <a:lstStyle/>
                    <a:p>
                      <a:r>
                        <a:rPr lang="en-US" sz="1400" dirty="0">
                          <a:latin typeface="Times New Roman" panose="02020603050405020304" pitchFamily="18" charset="0"/>
                          <a:cs typeface="Times New Roman" panose="02020603050405020304" pitchFamily="18" charset="0"/>
                        </a:rPr>
                        <a:t>RMPE [</a:t>
                      </a:r>
                      <a:r>
                        <a:rPr lang="en-US" sz="1400" dirty="0">
                          <a:solidFill>
                            <a:srgbClr val="00FF00"/>
                          </a:solidFill>
                          <a:latin typeface="Times New Roman" panose="02020603050405020304" pitchFamily="18" charset="0"/>
                          <a:cs typeface="Times New Roman" panose="02020603050405020304" pitchFamily="18" charset="0"/>
                        </a:rPr>
                        <a:t>17</a:t>
                      </a:r>
                      <a:r>
                        <a:rPr lang="en-US" sz="1400" dirty="0">
                          <a:latin typeface="Times New Roman" panose="02020603050405020304" pitchFamily="18" charset="0"/>
                          <a:cs typeface="Times New Roman" panose="02020603050405020304" pitchFamily="18" charset="0"/>
                        </a:rPr>
                        <a:t>]</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PyraNet [</a:t>
                      </a:r>
                      <a:r>
                        <a:rPr lang="en-US" sz="1400">
                          <a:solidFill>
                            <a:srgbClr val="00FF00"/>
                          </a:solidFill>
                          <a:latin typeface="Times New Roman" panose="02020603050405020304" pitchFamily="18" charset="0"/>
                          <a:cs typeface="Times New Roman" panose="02020603050405020304" pitchFamily="18" charset="0"/>
                        </a:rPr>
                        <a:t>77</a:t>
                      </a: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altLang="zh-CN" sz="1400" dirty="0">
                          <a:latin typeface="Times New Roman" panose="02020603050405020304" pitchFamily="18" charset="0"/>
                          <a:cs typeface="Times New Roman" panose="02020603050405020304" pitchFamily="18" charset="0"/>
                        </a:rPr>
                        <a:t>320×256</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28.1M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26.7</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72.3</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89.2</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79.1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68.0</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78.6</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tc>
                <a:extLst>
                  <a:ext uri="{0D108BD9-81ED-4DB2-BD59-A6C34878D82A}">
                    <a16:rowId xmlns:a16="http://schemas.microsoft.com/office/drawing/2014/main" val="3242000914"/>
                  </a:ext>
                </a:extLst>
              </a:tr>
              <a:tr h="182880">
                <a:tc>
                  <a:txBody>
                    <a:bodyPr/>
                    <a:lstStyle/>
                    <a:p>
                      <a:r>
                        <a:rPr lang="en-US" sz="1400" dirty="0">
                          <a:latin typeface="Times New Roman" panose="02020603050405020304" pitchFamily="18" charset="0"/>
                          <a:cs typeface="Times New Roman" panose="02020603050405020304" pitchFamily="18" charset="0"/>
                        </a:rPr>
                        <a:t>CFN [</a:t>
                      </a:r>
                      <a:r>
                        <a:rPr lang="en-US" sz="1400" dirty="0">
                          <a:solidFill>
                            <a:srgbClr val="00FF00"/>
                          </a:solidFill>
                          <a:latin typeface="Times New Roman" panose="02020603050405020304" pitchFamily="18" charset="0"/>
                          <a:cs typeface="Times New Roman" panose="02020603050405020304" pitchFamily="18" charset="0"/>
                        </a:rPr>
                        <a:t>25</a:t>
                      </a:r>
                      <a:r>
                        <a:rPr lang="en-US" sz="1400" dirty="0">
                          <a:latin typeface="Times New Roman" panose="02020603050405020304" pitchFamily="18" charset="0"/>
                          <a:cs typeface="Times New Roman" panose="02020603050405020304" pitchFamily="18" charset="0"/>
                        </a:rPr>
                        <a:t>] ,</a:t>
                      </a:r>
                      <a:endParaRPr lang="en-US" sz="1400" i="1" dirty="0">
                        <a:latin typeface="Times New Roman" panose="02020603050405020304" pitchFamily="18" charset="0"/>
                        <a:cs typeface="Times New Roman" panose="02020603050405020304" pitchFamily="18" charset="0"/>
                      </a:endParaRP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72.6</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86.1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69.7</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78.3</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64.1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a:t>
                      </a:r>
                    </a:p>
                  </a:txBody>
                  <a:tcPr marL="91427" marR="91427" marT="45713" marB="45713"/>
                </a:tc>
                <a:extLst>
                  <a:ext uri="{0D108BD9-81ED-4DB2-BD59-A6C34878D82A}">
                    <a16:rowId xmlns:a16="http://schemas.microsoft.com/office/drawing/2014/main" val="869943433"/>
                  </a:ext>
                </a:extLst>
              </a:tr>
              <a:tr h="182880">
                <a:tc>
                  <a:txBody>
                    <a:bodyPr/>
                    <a:lstStyle/>
                    <a:p>
                      <a:r>
                        <a:rPr lang="en-US" sz="1400" dirty="0">
                          <a:latin typeface="Times New Roman" panose="02020603050405020304" pitchFamily="18" charset="0"/>
                          <a:cs typeface="Times New Roman" panose="02020603050405020304" pitchFamily="18" charset="0"/>
                        </a:rPr>
                        <a:t>CPN (ensemble) [</a:t>
                      </a:r>
                      <a:r>
                        <a:rPr lang="en-US" sz="1400" dirty="0">
                          <a:solidFill>
                            <a:srgbClr val="00FF00"/>
                          </a:solidFill>
                          <a:latin typeface="Times New Roman" panose="02020603050405020304" pitchFamily="18" charset="0"/>
                          <a:cs typeface="Times New Roman" panose="02020603050405020304" pitchFamily="18" charset="0"/>
                        </a:rPr>
                        <a:t>11</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Face++</a:t>
                      </a:r>
                    </a:p>
                  </a:txBody>
                  <a:tcPr marL="91427" marR="91427" marT="45713" marB="45713">
                    <a:lnR w="12700" cap="flat" cmpd="sng" algn="ctr">
                      <a:solidFill>
                        <a:schemeClr val="tx1"/>
                      </a:solidFill>
                      <a:prstDash val="solid"/>
                      <a:round/>
                      <a:headEnd type="none" w="med" len="med"/>
                      <a:tailEnd type="none" w="med" len="med"/>
                    </a:lnR>
                  </a:tcPr>
                </a:tc>
                <a:tc>
                  <a:txBody>
                    <a:bodyPr/>
                    <a:lstStyle/>
                    <a:p>
                      <a:r>
                        <a:rPr lang="en-US" sz="1400">
                          <a:latin typeface="Times New Roman" panose="02020603050405020304" pitchFamily="18" charset="0"/>
                          <a:cs typeface="Times New Roman" panose="02020603050405020304" pitchFamily="18" charset="0"/>
                        </a:rPr>
                        <a:t>ResNet-Inception</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latin typeface="Times New Roman" panose="02020603050405020304" pitchFamily="18" charset="0"/>
                          <a:cs typeface="Times New Roman" panose="02020603050405020304" pitchFamily="18" charset="0"/>
                        </a:rPr>
                        <a:t>73.0</a:t>
                      </a:r>
                    </a:p>
                  </a:txBody>
                  <a:tcPr marL="91427" marR="91427" marT="45713" marB="45713">
                    <a:lnL w="12700" cap="flat" cmpd="sng" algn="ctr">
                      <a:solidFill>
                        <a:schemeClr val="tx1"/>
                      </a:solidFill>
                      <a:prstDash val="solid"/>
                      <a:round/>
                      <a:headEnd type="none" w="med" len="med"/>
                      <a:tailEnd type="none" w="med" len="med"/>
                    </a:lnL>
                  </a:tcPr>
                </a:tc>
                <a:tc>
                  <a:txBody>
                    <a:bodyPr/>
                    <a:lstStyle/>
                    <a:p>
                      <a:pPr algn="ctr"/>
                      <a:r>
                        <a:rPr lang="en-US" sz="1400" dirty="0">
                          <a:latin typeface="Times New Roman" panose="02020603050405020304" pitchFamily="18" charset="0"/>
                          <a:cs typeface="Times New Roman" panose="02020603050405020304" pitchFamily="18" charset="0"/>
                        </a:rPr>
                        <a:t>91.7</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80.9</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69.5</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78.1</a:t>
                      </a:r>
                    </a:p>
                  </a:txBody>
                  <a:tcPr marL="91427" marR="91427" marT="45713" marB="45713"/>
                </a:tc>
                <a:tc>
                  <a:txBody>
                    <a:bodyPr/>
                    <a:lstStyle/>
                    <a:p>
                      <a:pPr algn="ctr"/>
                      <a:r>
                        <a:rPr lang="en-US" sz="1400" dirty="0">
                          <a:latin typeface="Times New Roman" panose="02020603050405020304" pitchFamily="18" charset="0"/>
                          <a:cs typeface="Times New Roman" panose="02020603050405020304" pitchFamily="18" charset="0"/>
                        </a:rPr>
                        <a:t>79.0</a:t>
                      </a:r>
                    </a:p>
                  </a:txBody>
                  <a:tcPr marL="91427" marR="91427" marT="45713" marB="45713"/>
                </a:tc>
                <a:extLst>
                  <a:ext uri="{0D108BD9-81ED-4DB2-BD59-A6C34878D82A}">
                    <a16:rowId xmlns:a16="http://schemas.microsoft.com/office/drawing/2014/main" val="888742018"/>
                  </a:ext>
                </a:extLst>
              </a:tr>
              <a:tr h="182880">
                <a:tc>
                  <a:txBody>
                    <a:bodyPr/>
                    <a:lstStyle/>
                    <a:p>
                      <a:r>
                        <a:rPr lang="en-US" sz="1400" dirty="0" err="1">
                          <a:latin typeface="Times New Roman" panose="02020603050405020304" pitchFamily="18" charset="0"/>
                          <a:cs typeface="Times New Roman" panose="02020603050405020304" pitchFamily="18" charset="0"/>
                        </a:rPr>
                        <a:t>SimpleBaseline</a:t>
                      </a:r>
                      <a:r>
                        <a:rPr lang="en-US" sz="1400" dirty="0">
                          <a:latin typeface="Times New Roman" panose="02020603050405020304" pitchFamily="18" charset="0"/>
                          <a:cs typeface="Times New Roman" panose="02020603050405020304" pitchFamily="18" charset="0"/>
                        </a:rPr>
                        <a:t> [</a:t>
                      </a:r>
                      <a:r>
                        <a:rPr lang="en-US" sz="1400" dirty="0">
                          <a:solidFill>
                            <a:srgbClr val="00FF00"/>
                          </a:solidFill>
                          <a:latin typeface="Times New Roman" panose="02020603050405020304" pitchFamily="18" charset="0"/>
                          <a:cs typeface="Times New Roman" panose="02020603050405020304" pitchFamily="18" charset="0"/>
                        </a:rPr>
                        <a:t>72</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Microsoft</a:t>
                      </a:r>
                    </a:p>
                  </a:txBody>
                  <a:tcPr marL="91427" marR="91427" marT="45713" marB="45713">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a:latin typeface="Times New Roman" panose="02020603050405020304" pitchFamily="18" charset="0"/>
                          <a:cs typeface="Times New Roman" panose="02020603050405020304" pitchFamily="18" charset="0"/>
                        </a:rPr>
                        <a:t>ResNet-152</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68.6M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a:latin typeface="Times New Roman" panose="02020603050405020304" pitchFamily="18" charset="0"/>
                          <a:cs typeface="Times New Roman" panose="02020603050405020304" pitchFamily="18" charset="0"/>
                        </a:rPr>
                        <a:t>35.6</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73.7</a:t>
                      </a:r>
                    </a:p>
                  </a:txBody>
                  <a:tcPr marL="91427" marR="91427" marT="45713" marB="4571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91.9</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81.1</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70.3</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80.0</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79.0</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551685177"/>
                  </a:ext>
                </a:extLst>
              </a:tr>
              <a:tr h="182880">
                <a:tc>
                  <a:txBody>
                    <a:bodyPr/>
                    <a:lstStyle/>
                    <a:p>
                      <a:r>
                        <a:rPr lang="en-US" sz="1400" dirty="0">
                          <a:latin typeface="Times New Roman" panose="02020603050405020304" pitchFamily="18" charset="0"/>
                          <a:cs typeface="Times New Roman" panose="02020603050405020304" pitchFamily="18" charset="0"/>
                        </a:rPr>
                        <a:t>HRNet-W32</a:t>
                      </a:r>
                    </a:p>
                  </a:txBody>
                  <a:tcPr marL="91427" marR="91427" marT="45713" marB="457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r>
                        <a:rPr lang="en-US" sz="1400" dirty="0">
                          <a:latin typeface="Times New Roman" panose="02020603050405020304" pitchFamily="18" charset="0"/>
                          <a:cs typeface="Times New Roman" panose="02020603050405020304" pitchFamily="18" charset="0"/>
                        </a:rPr>
                        <a:t>HRNet-W32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28.5M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16.0</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74.9</a:t>
                      </a:r>
                    </a:p>
                  </a:txBody>
                  <a:tcPr marL="91427" marR="91427"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92.5</a:t>
                      </a:r>
                    </a:p>
                  </a:txBody>
                  <a:tcPr marL="91427" marR="91427" marT="45713" marB="45713">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82.8</a:t>
                      </a:r>
                    </a:p>
                  </a:txBody>
                  <a:tcPr marL="91427" marR="91427" marT="45713" marB="45713">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71.3</a:t>
                      </a:r>
                    </a:p>
                  </a:txBody>
                  <a:tcPr marL="91427" marR="91427" marT="45713" marB="45713">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80.9</a:t>
                      </a:r>
                    </a:p>
                  </a:txBody>
                  <a:tcPr marL="91427" marR="91427" marT="45713" marB="45713">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80.1</a:t>
                      </a:r>
                    </a:p>
                  </a:txBody>
                  <a:tcPr marL="91427" marR="91427" marT="45713" marB="45713">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3415744420"/>
                  </a:ext>
                </a:extLst>
              </a:tr>
              <a:tr h="182880">
                <a:tc>
                  <a:txBody>
                    <a:bodyPr/>
                    <a:lstStyle/>
                    <a:p>
                      <a:r>
                        <a:rPr lang="en-US" sz="1400" dirty="0">
                          <a:latin typeface="Times New Roman" panose="02020603050405020304" pitchFamily="18" charset="0"/>
                          <a:cs typeface="Times New Roman" panose="02020603050405020304" pitchFamily="18" charset="0"/>
                        </a:rPr>
                        <a:t>HRNet-W48</a:t>
                      </a:r>
                    </a:p>
                  </a:txBody>
                  <a:tcPr marL="91427" marR="91427" marT="45713" marB="45713">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400">
                          <a:latin typeface="Times New Roman" panose="02020603050405020304" pitchFamily="18" charset="0"/>
                          <a:cs typeface="Times New Roman" panose="02020603050405020304" pitchFamily="18" charset="0"/>
                        </a:rPr>
                        <a:t>HRNet-W48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63.6M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a:latin typeface="Times New Roman" panose="02020603050405020304" pitchFamily="18" charset="0"/>
                          <a:cs typeface="Times New Roman" panose="02020603050405020304" pitchFamily="18" charset="0"/>
                        </a:rPr>
                        <a:t>32.9</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75.5</a:t>
                      </a:r>
                    </a:p>
                  </a:txBody>
                  <a:tcPr marL="91427" marR="91427" marT="45713" marB="4571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92.5</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83.3</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71.9</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81.5</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80.5</a:t>
                      </a:r>
                    </a:p>
                  </a:txBody>
                  <a:tcPr marL="91427" marR="91427" marT="45713" marB="45713">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30874473"/>
                  </a:ext>
                </a:extLst>
              </a:tr>
              <a:tr h="182880">
                <a:tc>
                  <a:txBody>
                    <a:bodyPr/>
                    <a:lstStyle/>
                    <a:p>
                      <a:r>
                        <a:rPr lang="en-US" sz="1400" dirty="0">
                          <a:latin typeface="Times New Roman" panose="02020603050405020304" pitchFamily="18" charset="0"/>
                          <a:cs typeface="Times New Roman" panose="02020603050405020304" pitchFamily="18" charset="0"/>
                        </a:rPr>
                        <a:t>HRNet-W48 + extra</a:t>
                      </a:r>
                      <a:r>
                        <a:rPr lang="en-US" sz="1400" baseline="0" dirty="0">
                          <a:latin typeface="Times New Roman" panose="02020603050405020304" pitchFamily="18" charset="0"/>
                          <a:cs typeface="Times New Roman" panose="02020603050405020304" pitchFamily="18" charset="0"/>
                        </a:rPr>
                        <a:t> data</a:t>
                      </a:r>
                      <a:endParaRPr lang="en-US" sz="1400" dirty="0">
                        <a:latin typeface="Times New Roman" panose="02020603050405020304" pitchFamily="18" charset="0"/>
                        <a:cs typeface="Times New Roman" panose="02020603050405020304" pitchFamily="18" charset="0"/>
                      </a:endParaRPr>
                    </a:p>
                  </a:txBody>
                  <a:tcPr marL="91427" marR="91427" marT="45713" marB="4571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1400" dirty="0">
                          <a:latin typeface="Times New Roman" panose="02020603050405020304" pitchFamily="18" charset="0"/>
                          <a:cs typeface="Times New Roman" panose="02020603050405020304" pitchFamily="18" charset="0"/>
                        </a:rPr>
                        <a:t>HRNet-W48</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384×288</a:t>
                      </a:r>
                      <a:endParaRPr lang="en-US" sz="1400" dirty="0">
                        <a:latin typeface="Times New Roman" panose="02020603050405020304" pitchFamily="18" charset="0"/>
                        <a:cs typeface="Times New Roman" panose="02020603050405020304" pitchFamily="18" charset="0"/>
                      </a:endParaRP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63.6M</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latin typeface="Times New Roman" panose="02020603050405020304" pitchFamily="18" charset="0"/>
                          <a:cs typeface="Times New Roman" panose="02020603050405020304" pitchFamily="18" charset="0"/>
                        </a:rPr>
                        <a:t>32.9</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77.0</a:t>
                      </a:r>
                    </a:p>
                  </a:txBody>
                  <a:tcPr marL="91427" marR="91427" marT="45713" marB="4571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92.7</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84.5</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73.4</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83.1</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b="1" dirty="0">
                          <a:latin typeface="Times New Roman" panose="02020603050405020304" pitchFamily="18" charset="0"/>
                          <a:cs typeface="Times New Roman" panose="02020603050405020304" pitchFamily="18" charset="0"/>
                        </a:rPr>
                        <a:t>82.0</a:t>
                      </a:r>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51264788"/>
                  </a:ext>
                </a:extLst>
              </a:tr>
            </a:tbl>
          </a:graphicData>
        </a:graphic>
      </p:graphicFrame>
    </p:spTree>
    <p:extLst>
      <p:ext uri="{BB962C8B-B14F-4D97-AF65-F5344CB8AC3E}">
        <p14:creationId xmlns:p14="http://schemas.microsoft.com/office/powerpoint/2010/main" val="36435443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7100B2-B02E-47F4-8E73-6AE62DE64966}"/>
              </a:ext>
            </a:extLst>
          </p:cNvPr>
          <p:cNvSpPr>
            <a:spLocks noGrp="1"/>
          </p:cNvSpPr>
          <p:nvPr>
            <p:ph type="sldNum" sz="quarter" idx="4"/>
          </p:nvPr>
        </p:nvSpPr>
        <p:spPr/>
        <p:txBody>
          <a:bodyPr/>
          <a:lstStyle/>
          <a:p>
            <a:fld id="{1BA29183-7CD2-4C0C-A7F1-D2FD10734D96}" type="slidenum">
              <a:rPr lang="en-US" smtClean="0"/>
              <a:pPr/>
              <a:t>25</a:t>
            </a:fld>
            <a:endParaRPr lang="en-US" dirty="0"/>
          </a:p>
        </p:txBody>
      </p:sp>
      <p:pic>
        <p:nvPicPr>
          <p:cNvPr id="6" name="Picture 5">
            <a:extLst>
              <a:ext uri="{FF2B5EF4-FFF2-40B4-BE49-F238E27FC236}">
                <a16:creationId xmlns:a16="http://schemas.microsoft.com/office/drawing/2014/main" id="{7A2F4466-0A23-44ED-B4C9-52D85FFF2C10}"/>
              </a:ext>
            </a:extLst>
          </p:cNvPr>
          <p:cNvPicPr>
            <a:picLocks noChangeAspect="1"/>
          </p:cNvPicPr>
          <p:nvPr/>
        </p:nvPicPr>
        <p:blipFill>
          <a:blip r:embed="rId3"/>
          <a:stretch>
            <a:fillRect/>
          </a:stretch>
        </p:blipFill>
        <p:spPr>
          <a:xfrm>
            <a:off x="9266237" y="2430462"/>
            <a:ext cx="1828800" cy="1028700"/>
          </a:xfrm>
          <a:prstGeom prst="rect">
            <a:avLst/>
          </a:prstGeom>
        </p:spPr>
      </p:pic>
      <p:pic>
        <p:nvPicPr>
          <p:cNvPr id="8" name="Picture 7">
            <a:extLst>
              <a:ext uri="{FF2B5EF4-FFF2-40B4-BE49-F238E27FC236}">
                <a16:creationId xmlns:a16="http://schemas.microsoft.com/office/drawing/2014/main" id="{EDDC666F-FC5D-43D0-B3E4-E78FA0213562}"/>
              </a:ext>
            </a:extLst>
          </p:cNvPr>
          <p:cNvPicPr>
            <a:picLocks noChangeAspect="1"/>
          </p:cNvPicPr>
          <p:nvPr/>
        </p:nvPicPr>
        <p:blipFill>
          <a:blip r:embed="rId4"/>
          <a:stretch>
            <a:fillRect/>
          </a:stretch>
        </p:blipFill>
        <p:spPr>
          <a:xfrm>
            <a:off x="1458913" y="2430462"/>
            <a:ext cx="1828800" cy="1028700"/>
          </a:xfrm>
          <a:prstGeom prst="rect">
            <a:avLst/>
          </a:prstGeom>
        </p:spPr>
      </p:pic>
      <p:pic>
        <p:nvPicPr>
          <p:cNvPr id="10" name="Picture 9">
            <a:extLst>
              <a:ext uri="{FF2B5EF4-FFF2-40B4-BE49-F238E27FC236}">
                <a16:creationId xmlns:a16="http://schemas.microsoft.com/office/drawing/2014/main" id="{5287254B-A307-4469-97E6-936AC39A4477}"/>
              </a:ext>
            </a:extLst>
          </p:cNvPr>
          <p:cNvPicPr>
            <a:picLocks noChangeAspect="1"/>
          </p:cNvPicPr>
          <p:nvPr/>
        </p:nvPicPr>
        <p:blipFill>
          <a:blip r:embed="rId5"/>
          <a:stretch>
            <a:fillRect/>
          </a:stretch>
        </p:blipFill>
        <p:spPr>
          <a:xfrm>
            <a:off x="4061354" y="2430462"/>
            <a:ext cx="1828800" cy="1028700"/>
          </a:xfrm>
          <a:prstGeom prst="rect">
            <a:avLst/>
          </a:prstGeom>
        </p:spPr>
      </p:pic>
      <p:pic>
        <p:nvPicPr>
          <p:cNvPr id="12" name="Picture 11">
            <a:extLst>
              <a:ext uri="{FF2B5EF4-FFF2-40B4-BE49-F238E27FC236}">
                <a16:creationId xmlns:a16="http://schemas.microsoft.com/office/drawing/2014/main" id="{CDD0BCCA-0E5E-4F30-98B6-EF69004896BC}"/>
              </a:ext>
            </a:extLst>
          </p:cNvPr>
          <p:cNvPicPr>
            <a:picLocks noChangeAspect="1"/>
          </p:cNvPicPr>
          <p:nvPr/>
        </p:nvPicPr>
        <p:blipFill>
          <a:blip r:embed="rId6"/>
          <a:stretch>
            <a:fillRect/>
          </a:stretch>
        </p:blipFill>
        <p:spPr>
          <a:xfrm>
            <a:off x="6663795" y="2430462"/>
            <a:ext cx="1828800" cy="1028700"/>
          </a:xfrm>
          <a:prstGeom prst="rect">
            <a:avLst/>
          </a:prstGeom>
        </p:spPr>
      </p:pic>
      <p:sp>
        <p:nvSpPr>
          <p:cNvPr id="9" name="TextBox 8">
            <a:extLst>
              <a:ext uri="{FF2B5EF4-FFF2-40B4-BE49-F238E27FC236}">
                <a16:creationId xmlns:a16="http://schemas.microsoft.com/office/drawing/2014/main" id="{217D8815-3969-4800-863C-A1C4ED9721CE}"/>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PoseTrack2017: </a:t>
            </a:r>
            <a:r>
              <a:rPr lang="en-US" altLang="zh-CN" sz="3200" dirty="0">
                <a:gradFill>
                  <a:gsLst>
                    <a:gs pos="2917">
                      <a:schemeClr val="tx1"/>
                    </a:gs>
                    <a:gs pos="30000">
                      <a:schemeClr val="tx1"/>
                    </a:gs>
                  </a:gsLst>
                  <a:lin ang="5400000" scaled="0"/>
                </a:gradFill>
              </a:rPr>
              <a:t>multi-person pose estimation &amp; tracking</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673351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845E7-5047-4ECE-91E3-666855B7427D}"/>
              </a:ext>
            </a:extLst>
          </p:cNvPr>
          <p:cNvSpPr>
            <a:spLocks noGrp="1"/>
          </p:cNvSpPr>
          <p:nvPr>
            <p:ph type="sldNum" sz="quarter" idx="4"/>
          </p:nvPr>
        </p:nvSpPr>
        <p:spPr/>
        <p:txBody>
          <a:bodyPr/>
          <a:lstStyle/>
          <a:p>
            <a:fld id="{1BA29183-7CD2-4C0C-A7F1-D2FD10734D96}" type="slidenum">
              <a:rPr lang="en-US" smtClean="0"/>
              <a:pPr/>
              <a:t>26</a:t>
            </a:fld>
            <a:endParaRPr lang="en-US" dirty="0"/>
          </a:p>
        </p:txBody>
      </p:sp>
      <p:pic>
        <p:nvPicPr>
          <p:cNvPr id="5" name="Picture 4">
            <a:extLst>
              <a:ext uri="{FF2B5EF4-FFF2-40B4-BE49-F238E27FC236}">
                <a16:creationId xmlns:a16="http://schemas.microsoft.com/office/drawing/2014/main" id="{6AFFAE82-FE6D-45AC-BD61-4C6D4E5B78F6}"/>
              </a:ext>
            </a:extLst>
          </p:cNvPr>
          <p:cNvPicPr>
            <a:picLocks noChangeAspect="1"/>
          </p:cNvPicPr>
          <p:nvPr/>
        </p:nvPicPr>
        <p:blipFill>
          <a:blip r:embed="rId3"/>
          <a:stretch>
            <a:fillRect/>
          </a:stretch>
        </p:blipFill>
        <p:spPr>
          <a:xfrm>
            <a:off x="6109352" y="1618226"/>
            <a:ext cx="5795010" cy="5460683"/>
          </a:xfrm>
          <a:prstGeom prst="rect">
            <a:avLst/>
          </a:prstGeom>
        </p:spPr>
      </p:pic>
      <p:sp>
        <p:nvSpPr>
          <p:cNvPr id="6" name="Rectangle 5">
            <a:extLst>
              <a:ext uri="{FF2B5EF4-FFF2-40B4-BE49-F238E27FC236}">
                <a16:creationId xmlns:a16="http://schemas.microsoft.com/office/drawing/2014/main" id="{E507B77E-4743-4D4F-951E-13B2345AE06B}"/>
              </a:ext>
            </a:extLst>
          </p:cNvPr>
          <p:cNvSpPr/>
          <p:nvPr/>
        </p:nvSpPr>
        <p:spPr>
          <a:xfrm>
            <a:off x="509047" y="5839824"/>
            <a:ext cx="4496586" cy="584775"/>
          </a:xfrm>
          <a:prstGeom prst="rect">
            <a:avLst/>
          </a:prstGeom>
        </p:spPr>
        <p:txBody>
          <a:bodyPr wrap="square">
            <a:spAutoFit/>
          </a:bodyPr>
          <a:lstStyle/>
          <a:p>
            <a:pPr algn="ctr"/>
            <a:r>
              <a:rPr lang="en-US" dirty="0">
                <a:hlinkClick r:id="rId4"/>
              </a:rPr>
              <a:t>https://posetrack.net/leaderboard.php</a:t>
            </a:r>
            <a:endParaRPr lang="en-US" dirty="0"/>
          </a:p>
          <a:p>
            <a:pPr algn="ctr"/>
            <a:r>
              <a:rPr lang="en-US" sz="1400" dirty="0">
                <a:solidFill>
                  <a:schemeClr val="bg2">
                    <a:lumMod val="50000"/>
                  </a:schemeClr>
                </a:solidFill>
              </a:rPr>
              <a:t>by Feb. 28, 2019</a:t>
            </a:r>
          </a:p>
        </p:txBody>
      </p:sp>
      <p:sp>
        <p:nvSpPr>
          <p:cNvPr id="7" name="Rectangle 1">
            <a:extLst>
              <a:ext uri="{FF2B5EF4-FFF2-40B4-BE49-F238E27FC236}">
                <a16:creationId xmlns:a16="http://schemas.microsoft.com/office/drawing/2014/main" id="{8FB78494-2D03-497D-B1F5-7C24742AF229}"/>
              </a:ext>
            </a:extLst>
          </p:cNvPr>
          <p:cNvSpPr>
            <a:spLocks noChangeArrowheads="1"/>
          </p:cNvSpPr>
          <p:nvPr/>
        </p:nvSpPr>
        <p:spPr bwMode="auto">
          <a:xfrm>
            <a:off x="3827358" y="165788"/>
            <a:ext cx="4781758" cy="117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5851" rIns="0" bIns="58719"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err="1">
                <a:ln>
                  <a:noFill/>
                </a:ln>
                <a:solidFill>
                  <a:srgbClr val="333333"/>
                </a:solidFill>
                <a:effectLst/>
                <a:ea typeface="Helvetica Neue"/>
              </a:rPr>
              <a:t>PoseTrack</a:t>
            </a:r>
            <a:r>
              <a:rPr kumimoji="0" lang="en-US" altLang="en-US" sz="4700" b="0" i="0" u="none" strike="noStrike" cap="none" normalizeH="0" baseline="0" dirty="0">
                <a:ln>
                  <a:noFill/>
                </a:ln>
                <a:solidFill>
                  <a:srgbClr val="333333"/>
                </a:solidFill>
                <a:effectLst/>
                <a:latin typeface="Arial" panose="020B0604020202020204" pitchFamily="34" charset="0"/>
                <a:ea typeface="Helvetica Neue"/>
              </a:rPr>
              <a:t> </a:t>
            </a:r>
            <a:r>
              <a:rPr kumimoji="0" lang="en-US" altLang="en-US" sz="3000" b="0" i="0" u="none" strike="noStrike" cap="none" normalizeH="0" baseline="0" dirty="0">
                <a:ln>
                  <a:noFill/>
                </a:ln>
                <a:solidFill>
                  <a:srgbClr val="777777"/>
                </a:solidFill>
                <a:effectLst/>
                <a:latin typeface="+mj-lt"/>
                <a:ea typeface="Helvetica Neue"/>
              </a:rPr>
              <a:t>Leaderboard</a:t>
            </a:r>
            <a:endParaRPr kumimoji="0" lang="en-US" altLang="en-US" sz="4700" b="0" i="0" u="none" strike="noStrike" cap="none" normalizeH="0" baseline="0" dirty="0">
              <a:ln>
                <a:noFill/>
              </a:ln>
              <a:solidFill>
                <a:srgbClr val="333333"/>
              </a:solidFill>
              <a:effectLst/>
              <a:latin typeface="+mj-lt"/>
              <a:ea typeface="Helvetica Neue"/>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2AD34445-7EC9-447B-85A1-2E44AD07E7B9}"/>
              </a:ext>
            </a:extLst>
          </p:cNvPr>
          <p:cNvPicPr>
            <a:picLocks noChangeAspect="1"/>
          </p:cNvPicPr>
          <p:nvPr/>
        </p:nvPicPr>
        <p:blipFill>
          <a:blip r:embed="rId5"/>
          <a:stretch>
            <a:fillRect/>
          </a:stretch>
        </p:blipFill>
        <p:spPr>
          <a:xfrm>
            <a:off x="205014" y="1590892"/>
            <a:ext cx="5777865" cy="3266123"/>
          </a:xfrm>
          <a:prstGeom prst="rect">
            <a:avLst/>
          </a:prstGeom>
        </p:spPr>
      </p:pic>
      <p:sp>
        <p:nvSpPr>
          <p:cNvPr id="9" name="Rectangle 8">
            <a:extLst>
              <a:ext uri="{FF2B5EF4-FFF2-40B4-BE49-F238E27FC236}">
                <a16:creationId xmlns:a16="http://schemas.microsoft.com/office/drawing/2014/main" id="{441B5A11-C44E-4655-BC49-7B3B50C98D52}"/>
              </a:ext>
            </a:extLst>
          </p:cNvPr>
          <p:cNvSpPr/>
          <p:nvPr/>
        </p:nvSpPr>
        <p:spPr bwMode="auto">
          <a:xfrm>
            <a:off x="265176" y="2014892"/>
            <a:ext cx="11578491" cy="228600"/>
          </a:xfrm>
          <a:prstGeom prst="rect">
            <a:avLst/>
          </a:prstGeom>
          <a:noFill/>
          <a:ln w="254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2BB55F-ACCC-4A13-8DBF-4262FAA73AE7}"/>
              </a:ext>
            </a:extLst>
          </p:cNvPr>
          <p:cNvSpPr/>
          <p:nvPr/>
        </p:nvSpPr>
        <p:spPr>
          <a:xfrm>
            <a:off x="6100305" y="1248894"/>
            <a:ext cx="2917786" cy="369332"/>
          </a:xfrm>
          <a:prstGeom prst="rect">
            <a:avLst/>
          </a:prstGeom>
        </p:spPr>
        <p:txBody>
          <a:bodyPr wrap="none">
            <a:spAutoFit/>
          </a:bodyPr>
          <a:lstStyle/>
          <a:p>
            <a:r>
              <a:rPr lang="en-US" dirty="0"/>
              <a:t>Multi-Person Pose Tracking</a:t>
            </a:r>
          </a:p>
        </p:txBody>
      </p:sp>
      <p:sp>
        <p:nvSpPr>
          <p:cNvPr id="11" name="Rectangle 10">
            <a:extLst>
              <a:ext uri="{FF2B5EF4-FFF2-40B4-BE49-F238E27FC236}">
                <a16:creationId xmlns:a16="http://schemas.microsoft.com/office/drawing/2014/main" id="{49B111CB-578F-4316-977D-D8237872F0C1}"/>
              </a:ext>
            </a:extLst>
          </p:cNvPr>
          <p:cNvSpPr/>
          <p:nvPr/>
        </p:nvSpPr>
        <p:spPr>
          <a:xfrm>
            <a:off x="191272" y="1248894"/>
            <a:ext cx="3865161" cy="369332"/>
          </a:xfrm>
          <a:prstGeom prst="rect">
            <a:avLst/>
          </a:prstGeom>
        </p:spPr>
        <p:txBody>
          <a:bodyPr wrap="none">
            <a:spAutoFit/>
          </a:bodyPr>
          <a:lstStyle/>
          <a:p>
            <a:r>
              <a:rPr lang="en-US" dirty="0"/>
              <a:t>Multi-</a:t>
            </a:r>
            <a:r>
              <a:rPr lang="en-US" altLang="zh-CN" dirty="0"/>
              <a:t>F</a:t>
            </a:r>
            <a:r>
              <a:rPr lang="en-US" dirty="0"/>
              <a:t>rame Person Pose Estimation</a:t>
            </a:r>
          </a:p>
        </p:txBody>
      </p:sp>
    </p:spTree>
    <p:extLst>
      <p:ext uri="{BB962C8B-B14F-4D97-AF65-F5344CB8AC3E}">
        <p14:creationId xmlns:p14="http://schemas.microsoft.com/office/powerpoint/2010/main" val="10912519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D88D85-DAFE-4DC4-8BAA-AA67DF3AD117}"/>
              </a:ext>
            </a:extLst>
          </p:cNvPr>
          <p:cNvPicPr>
            <a:picLocks noChangeAspect="1"/>
          </p:cNvPicPr>
          <p:nvPr/>
        </p:nvPicPr>
        <p:blipFill>
          <a:blip r:embed="rId3"/>
          <a:stretch>
            <a:fillRect/>
          </a:stretch>
        </p:blipFill>
        <p:spPr>
          <a:xfrm>
            <a:off x="9807638" y="2551176"/>
            <a:ext cx="2354199" cy="1688116"/>
          </a:xfrm>
          <a:prstGeom prst="rect">
            <a:avLst/>
          </a:prstGeom>
        </p:spPr>
      </p:pic>
      <p:sp>
        <p:nvSpPr>
          <p:cNvPr id="2" name="Slide Number Placeholder 1">
            <a:extLst>
              <a:ext uri="{FF2B5EF4-FFF2-40B4-BE49-F238E27FC236}">
                <a16:creationId xmlns:a16="http://schemas.microsoft.com/office/drawing/2014/main" id="{3CA1F5E2-0FCB-4BDF-BA67-EA70547F38F0}"/>
              </a:ext>
            </a:extLst>
          </p:cNvPr>
          <p:cNvSpPr>
            <a:spLocks noGrp="1"/>
          </p:cNvSpPr>
          <p:nvPr>
            <p:ph type="sldNum" sz="quarter" idx="4"/>
          </p:nvPr>
        </p:nvSpPr>
        <p:spPr/>
        <p:txBody>
          <a:bodyPr/>
          <a:lstStyle/>
          <a:p>
            <a:fld id="{1BA29183-7CD2-4C0C-A7F1-D2FD10734D96}" type="slidenum">
              <a:rPr lang="en-US" smtClean="0"/>
              <a:pPr/>
              <a:t>27</a:t>
            </a:fld>
            <a:endParaRPr lang="en-US" dirty="0"/>
          </a:p>
        </p:txBody>
      </p:sp>
      <p:sp>
        <p:nvSpPr>
          <p:cNvPr id="7" name="TextBox 6">
            <a:extLst>
              <a:ext uri="{FF2B5EF4-FFF2-40B4-BE49-F238E27FC236}">
                <a16:creationId xmlns:a16="http://schemas.microsoft.com/office/drawing/2014/main" id="{423FC6D6-106D-4C8E-86C9-F8DF8CB67230}"/>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err="1">
                <a:gradFill>
                  <a:gsLst>
                    <a:gs pos="2917">
                      <a:schemeClr val="tx1"/>
                    </a:gs>
                    <a:gs pos="30000">
                      <a:schemeClr val="tx1"/>
                    </a:gs>
                  </a:gsLst>
                  <a:lin ang="5400000" scaled="0"/>
                </a:gradFill>
              </a:rPr>
              <a:t>HRNets</a:t>
            </a:r>
            <a:r>
              <a:rPr lang="en-US" altLang="zh-CN" sz="3600" dirty="0">
                <a:gradFill>
                  <a:gsLst>
                    <a:gs pos="2917">
                      <a:schemeClr val="tx1"/>
                    </a:gs>
                    <a:gs pos="30000">
                      <a:schemeClr val="tx1"/>
                    </a:gs>
                  </a:gsLst>
                  <a:lin ang="5400000" scaled="0"/>
                </a:gradFill>
              </a:rPr>
              <a:t> for ImageNet classification</a:t>
            </a:r>
            <a:endParaRPr lang="en-US" sz="36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DD0DC453-4C45-4699-BD25-316C851F5BAB}"/>
              </a:ext>
            </a:extLst>
          </p:cNvPr>
          <p:cNvPicPr>
            <a:picLocks noChangeAspect="1"/>
          </p:cNvPicPr>
          <p:nvPr/>
        </p:nvPicPr>
        <p:blipFill>
          <a:blip r:embed="rId4"/>
          <a:stretch>
            <a:fillRect/>
          </a:stretch>
        </p:blipFill>
        <p:spPr>
          <a:xfrm>
            <a:off x="-1169338" y="2535498"/>
            <a:ext cx="11210639" cy="1733931"/>
          </a:xfrm>
          <a:prstGeom prst="rect">
            <a:avLst/>
          </a:prstGeom>
        </p:spPr>
      </p:pic>
      <p:cxnSp>
        <p:nvCxnSpPr>
          <p:cNvPr id="10" name="Straight Arrow Connector 9">
            <a:extLst>
              <a:ext uri="{FF2B5EF4-FFF2-40B4-BE49-F238E27FC236}">
                <a16:creationId xmlns:a16="http://schemas.microsoft.com/office/drawing/2014/main" id="{70BEB63A-6045-43AA-B897-83802709FE16}"/>
              </a:ext>
            </a:extLst>
          </p:cNvPr>
          <p:cNvCxnSpPr/>
          <p:nvPr/>
        </p:nvCxnSpPr>
        <p:spPr>
          <a:xfrm>
            <a:off x="9803461" y="2811462"/>
            <a:ext cx="36576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BECAA1-F4A5-44B0-96C9-6540C9BF09A8}"/>
              </a:ext>
            </a:extLst>
          </p:cNvPr>
          <p:cNvCxnSpPr/>
          <p:nvPr/>
        </p:nvCxnSpPr>
        <p:spPr>
          <a:xfrm>
            <a:off x="9803461" y="3401568"/>
            <a:ext cx="36576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08AE14-34F5-4FBC-8E89-B7A5400C2794}"/>
              </a:ext>
            </a:extLst>
          </p:cNvPr>
          <p:cNvCxnSpPr/>
          <p:nvPr/>
        </p:nvCxnSpPr>
        <p:spPr>
          <a:xfrm>
            <a:off x="9803461" y="3831336"/>
            <a:ext cx="36576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46E501-3F2D-456B-9377-8FDF5EB6C618}"/>
              </a:ext>
            </a:extLst>
          </p:cNvPr>
          <p:cNvCxnSpPr/>
          <p:nvPr/>
        </p:nvCxnSpPr>
        <p:spPr>
          <a:xfrm>
            <a:off x="9803461" y="4142232"/>
            <a:ext cx="365760" cy="0"/>
          </a:xfrm>
          <a:prstGeom prst="straightConnector1">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9561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9303AA-BBEB-47DE-9330-DA9681868DC8}"/>
              </a:ext>
            </a:extLst>
          </p:cNvPr>
          <p:cNvSpPr>
            <a:spLocks noGrp="1"/>
          </p:cNvSpPr>
          <p:nvPr>
            <p:ph type="sldNum" sz="quarter" idx="4"/>
          </p:nvPr>
        </p:nvSpPr>
        <p:spPr/>
        <p:txBody>
          <a:bodyPr/>
          <a:lstStyle/>
          <a:p>
            <a:fld id="{1BA29183-7CD2-4C0C-A7F1-D2FD10734D96}" type="slidenum">
              <a:rPr lang="en-US" smtClean="0"/>
              <a:pPr/>
              <a:t>28</a:t>
            </a:fld>
            <a:endParaRPr lang="en-US" dirty="0"/>
          </a:p>
        </p:txBody>
      </p:sp>
      <p:sp>
        <p:nvSpPr>
          <p:cNvPr id="3" name="Text Placeholder 2">
            <a:extLst>
              <a:ext uri="{FF2B5EF4-FFF2-40B4-BE49-F238E27FC236}">
                <a16:creationId xmlns:a16="http://schemas.microsoft.com/office/drawing/2014/main" id="{B9C7734C-BB67-44EF-B026-A26A4B7146DB}"/>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29819E26-EA86-4696-BA84-B13EF2EC9C08}"/>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ImageNet classification</a:t>
            </a:r>
            <a:endParaRPr lang="en-US" sz="36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1DFCD0B-629B-4E3E-9213-9C29A1217D8F}"/>
                  </a:ext>
                </a:extLst>
              </p:cNvPr>
              <p:cNvGraphicFramePr>
                <a:graphicFrameLocks noGrp="1"/>
              </p:cNvGraphicFramePr>
              <p:nvPr/>
            </p:nvGraphicFramePr>
            <p:xfrm>
              <a:off x="3475038" y="1614669"/>
              <a:ext cx="5486400" cy="4114800"/>
            </p:xfrm>
            <a:graphic>
              <a:graphicData uri="http://schemas.openxmlformats.org/drawingml/2006/table">
                <a:tbl>
                  <a:tblPr firstRow="1" bandRow="1">
                    <a:tableStyleId>{C083E6E3-FA7D-4D7B-A595-EF9225AFEA82}</a:tableStyleId>
                  </a:tblPr>
                  <a:tblGrid>
                    <a:gridCol w="1097280">
                      <a:extLst>
                        <a:ext uri="{9D8B030D-6E8A-4147-A177-3AD203B41FA5}">
                          <a16:colId xmlns:a16="http://schemas.microsoft.com/office/drawing/2014/main" val="830691021"/>
                        </a:ext>
                      </a:extLst>
                    </a:gridCol>
                    <a:gridCol w="822960">
                      <a:extLst>
                        <a:ext uri="{9D8B030D-6E8A-4147-A177-3AD203B41FA5}">
                          <a16:colId xmlns:a16="http://schemas.microsoft.com/office/drawing/2014/main" val="5180687"/>
                        </a:ext>
                      </a:extLst>
                    </a:gridCol>
                    <a:gridCol w="1005840">
                      <a:extLst>
                        <a:ext uri="{9D8B030D-6E8A-4147-A177-3AD203B41FA5}">
                          <a16:colId xmlns:a16="http://schemas.microsoft.com/office/drawing/2014/main" val="2427810704"/>
                        </a:ext>
                      </a:extLst>
                    </a:gridCol>
                    <a:gridCol w="1280160">
                      <a:extLst>
                        <a:ext uri="{9D8B030D-6E8A-4147-A177-3AD203B41FA5}">
                          <a16:colId xmlns:a16="http://schemas.microsoft.com/office/drawing/2014/main" val="1293527594"/>
                        </a:ext>
                      </a:extLst>
                    </a:gridCol>
                    <a:gridCol w="1280160">
                      <a:extLst>
                        <a:ext uri="{9D8B030D-6E8A-4147-A177-3AD203B41FA5}">
                          <a16:colId xmlns:a16="http://schemas.microsoft.com/office/drawing/2014/main" val="3613392951"/>
                        </a:ext>
                      </a:extLst>
                    </a:gridCol>
                  </a:tblGrid>
                  <a:tr h="182880">
                    <a:tc>
                      <a:txBody>
                        <a:bodyPr/>
                        <a:lstStyle/>
                        <a:p>
                          <a:endParaRPr lang="en-US" sz="1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200" b="0" dirty="0">
                              <a:latin typeface="Times New Roman" panose="02020603050405020304" pitchFamily="18" charset="0"/>
                              <a:cs typeface="Times New Roman" panose="02020603050405020304" pitchFamily="18" charset="0"/>
                            </a:rPr>
                            <a:t>#Params.</a:t>
                          </a:r>
                          <a:endParaRPr 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dirty="0">
                              <a:latin typeface="Times New Roman" panose="02020603050405020304" pitchFamily="18" charset="0"/>
                              <a:cs typeface="Times New Roman" panose="02020603050405020304" pitchFamily="18" charset="0"/>
                            </a:rPr>
                            <a:t>GFLOPs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dirty="0">
                              <a:latin typeface="Times New Roman" panose="02020603050405020304" pitchFamily="18" charset="0"/>
                              <a:cs typeface="Times New Roman" panose="02020603050405020304" pitchFamily="18" charset="0"/>
                            </a:rPr>
                            <a:t>Top-1</a:t>
                          </a:r>
                          <a:r>
                            <a:rPr lang="en-US" sz="1200" b="0" baseline="0" dirty="0">
                              <a:latin typeface="Times New Roman" panose="02020603050405020304" pitchFamily="18" charset="0"/>
                              <a:cs typeface="Times New Roman" panose="02020603050405020304" pitchFamily="18" charset="0"/>
                            </a:rPr>
                            <a:t> err.</a:t>
                          </a:r>
                          <a:endParaRPr lang="en-US" sz="12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Top-5 err.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5995837"/>
                      </a:ext>
                    </a:extLst>
                  </a:tr>
                  <a:tr h="182880">
                    <a:tc gridSpan="5">
                      <a:txBody>
                        <a:bodyPr/>
                        <a:lstStyle/>
                        <a:p>
                          <a:r>
                            <a:rPr lang="en-US" sz="1200" i="1" dirty="0">
                              <a:latin typeface="Times New Roman" panose="02020603050405020304" pitchFamily="18" charset="0"/>
                              <a:cs typeface="Times New Roman" panose="02020603050405020304" pitchFamily="18" charset="0"/>
                            </a:rPr>
                            <a:t>Residual</a:t>
                          </a:r>
                          <a:r>
                            <a:rPr lang="en-US" sz="1200" i="1" baseline="0" dirty="0">
                              <a:latin typeface="Times New Roman" panose="02020603050405020304" pitchFamily="18" charset="0"/>
                              <a:cs typeface="Times New Roman" panose="02020603050405020304" pitchFamily="18" charset="0"/>
                            </a:rPr>
                            <a:t> branch formed by two </a:t>
                          </a:r>
                          <a14:m>
                            <m:oMath xmlns:m="http://schemas.openxmlformats.org/officeDocument/2006/math">
                              <m:r>
                                <a:rPr lang="en-US" sz="1200" b="0" i="1" baseline="0" smtClean="0">
                                  <a:latin typeface="Cambria Math" panose="02040503050406030204" pitchFamily="18" charset="0"/>
                                </a:rPr>
                                <m:t>3×3</m:t>
                              </m:r>
                            </m:oMath>
                          </a14:m>
                          <a:r>
                            <a:rPr lang="en-US" sz="1200" i="1" dirty="0">
                              <a:latin typeface="Times New Roman" panose="02020603050405020304" pitchFamily="18" charset="0"/>
                              <a:cs typeface="Times New Roman" panose="02020603050405020304" pitchFamily="18" charset="0"/>
                            </a:rPr>
                            <a:t> convolutions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43724591"/>
                      </a:ext>
                    </a:extLst>
                  </a:tr>
                  <a:tr h="182880">
                    <a:tc>
                      <a:txBody>
                        <a:bodyPr/>
                        <a:lstStyle/>
                        <a:p>
                          <a:r>
                            <a:rPr lang="en-US" sz="1200" dirty="0">
                              <a:latin typeface="Times New Roman" panose="02020603050405020304" pitchFamily="18" charset="0"/>
                              <a:cs typeface="Times New Roman" panose="02020603050405020304" pitchFamily="18" charset="0"/>
                            </a:rPr>
                            <a:t>ResNet-38</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FF8EF"/>
                        </a:solidFill>
                      </a:tcPr>
                    </a:tc>
                    <a:tc>
                      <a:txBody>
                        <a:bodyPr/>
                        <a:lstStyle/>
                        <a:p>
                          <a:r>
                            <a:rPr lang="en-US" sz="1200" dirty="0">
                              <a:latin typeface="Times New Roman" panose="02020603050405020304" pitchFamily="18" charset="0"/>
                              <a:cs typeface="Times New Roman" panose="02020603050405020304" pitchFamily="18" charset="0"/>
                            </a:rPr>
                            <a:t>28.3M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3.80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24.6%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7.4%</a:t>
                          </a:r>
                        </a:p>
                      </a:txBody>
                      <a:tcPr anchor="ctr">
                        <a:lnT w="12700" cap="flat" cmpd="sng" algn="ctr">
                          <a:solidFill>
                            <a:schemeClr val="tx1"/>
                          </a:solidFill>
                          <a:prstDash val="solid"/>
                          <a:round/>
                          <a:headEnd type="none" w="med" len="med"/>
                          <a:tailEnd type="none" w="med" len="med"/>
                        </a:lnT>
                        <a:solidFill>
                          <a:srgbClr val="EFF8EF"/>
                        </a:solidFill>
                      </a:tcPr>
                    </a:tc>
                    <a:extLst>
                      <a:ext uri="{0D108BD9-81ED-4DB2-BD59-A6C34878D82A}">
                        <a16:rowId xmlns:a16="http://schemas.microsoft.com/office/drawing/2014/main" val="1747434286"/>
                      </a:ext>
                    </a:extLst>
                  </a:tr>
                  <a:tr h="182880">
                    <a:tc>
                      <a:txBody>
                        <a:bodyPr/>
                        <a:lstStyle/>
                        <a:p>
                          <a:r>
                            <a:rPr lang="en-US" sz="1200" dirty="0">
                              <a:latin typeface="Times New Roman" panose="02020603050405020304" pitchFamily="18" charset="0"/>
                              <a:cs typeface="Times New Roman" panose="02020603050405020304" pitchFamily="18" charset="0"/>
                            </a:rPr>
                            <a:t>HRNet-W18</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FF8EF"/>
                        </a:solidFill>
                      </a:tcPr>
                    </a:tc>
                    <a:tc>
                      <a:txBody>
                        <a:bodyPr/>
                        <a:lstStyle/>
                        <a:p>
                          <a:r>
                            <a:rPr lang="en-US" sz="1200" dirty="0">
                              <a:latin typeface="Times New Roman" panose="02020603050405020304" pitchFamily="18" charset="0"/>
                              <a:cs typeface="Times New Roman" panose="02020603050405020304" pitchFamily="18" charset="0"/>
                            </a:rPr>
                            <a:t>21.3M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3.99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b="1" dirty="0">
                              <a:latin typeface="Times New Roman" panose="02020603050405020304" pitchFamily="18" charset="0"/>
                              <a:cs typeface="Times New Roman" panose="02020603050405020304" pitchFamily="18" charset="0"/>
                            </a:rPr>
                            <a:t>23.1%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b="1" dirty="0">
                              <a:latin typeface="Times New Roman" panose="02020603050405020304" pitchFamily="18" charset="0"/>
                              <a:cs typeface="Times New Roman" panose="02020603050405020304" pitchFamily="18" charset="0"/>
                            </a:rPr>
                            <a:t>6.5%</a:t>
                          </a:r>
                        </a:p>
                      </a:txBody>
                      <a:tcPr anchor="ctr">
                        <a:lnB w="12700" cap="flat" cmpd="sng" algn="ctr">
                          <a:solidFill>
                            <a:schemeClr val="tx1"/>
                          </a:solidFill>
                          <a:prstDash val="solid"/>
                          <a:round/>
                          <a:headEnd type="none" w="med" len="med"/>
                          <a:tailEnd type="none" w="med" len="med"/>
                        </a:lnB>
                        <a:solidFill>
                          <a:srgbClr val="EFF8EF"/>
                        </a:solidFill>
                      </a:tcPr>
                    </a:tc>
                    <a:extLst>
                      <a:ext uri="{0D108BD9-81ED-4DB2-BD59-A6C34878D82A}">
                        <a16:rowId xmlns:a16="http://schemas.microsoft.com/office/drawing/2014/main" val="1123540552"/>
                      </a:ext>
                    </a:extLst>
                  </a:tr>
                  <a:tr h="182880">
                    <a:tc>
                      <a:txBody>
                        <a:bodyPr/>
                        <a:lstStyle/>
                        <a:p>
                          <a:r>
                            <a:rPr lang="en-US" sz="1200" dirty="0">
                              <a:latin typeface="Times New Roman" panose="02020603050405020304" pitchFamily="18" charset="0"/>
                              <a:cs typeface="Times New Roman" panose="02020603050405020304" pitchFamily="18" charset="0"/>
                            </a:rPr>
                            <a:t>ResNet-71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0F3FD"/>
                        </a:solidFill>
                      </a:tcPr>
                    </a:tc>
                    <a:tc>
                      <a:txBody>
                        <a:bodyPr/>
                        <a:lstStyle/>
                        <a:p>
                          <a:r>
                            <a:rPr lang="en-US" sz="1200" dirty="0">
                              <a:latin typeface="Times New Roman" panose="02020603050405020304" pitchFamily="18" charset="0"/>
                              <a:cs typeface="Times New Roman" panose="02020603050405020304" pitchFamily="18" charset="0"/>
                            </a:rPr>
                            <a:t>48.4M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7.46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23.3%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6.7%</a:t>
                          </a:r>
                        </a:p>
                      </a:txBody>
                      <a:tcPr anchor="ctr">
                        <a:lnT w="12700" cap="flat" cmpd="sng" algn="ctr">
                          <a:solidFill>
                            <a:schemeClr val="tx1"/>
                          </a:solidFill>
                          <a:prstDash val="solid"/>
                          <a:round/>
                          <a:headEnd type="none" w="med" len="med"/>
                          <a:tailEnd type="none" w="med" len="med"/>
                        </a:lnT>
                        <a:solidFill>
                          <a:srgbClr val="F0F3FD"/>
                        </a:solidFill>
                      </a:tcPr>
                    </a:tc>
                    <a:extLst>
                      <a:ext uri="{0D108BD9-81ED-4DB2-BD59-A6C34878D82A}">
                        <a16:rowId xmlns:a16="http://schemas.microsoft.com/office/drawing/2014/main" val="2274850426"/>
                      </a:ext>
                    </a:extLst>
                  </a:tr>
                  <a:tr h="182880">
                    <a:tc>
                      <a:txBody>
                        <a:bodyPr/>
                        <a:lstStyle/>
                        <a:p>
                          <a:r>
                            <a:rPr lang="en-US" sz="1200" dirty="0">
                              <a:latin typeface="Times New Roman" panose="02020603050405020304" pitchFamily="18" charset="0"/>
                              <a:cs typeface="Times New Roman" panose="02020603050405020304" pitchFamily="18" charset="0"/>
                            </a:rPr>
                            <a:t>HRNet-W30</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F3FD"/>
                        </a:solidFill>
                      </a:tcPr>
                    </a:tc>
                    <a:tc>
                      <a:txBody>
                        <a:bodyPr/>
                        <a:lstStyle/>
                        <a:p>
                          <a:r>
                            <a:rPr lang="en-US" sz="1200">
                              <a:latin typeface="Times New Roman" panose="02020603050405020304" pitchFamily="18" charset="0"/>
                              <a:cs typeface="Times New Roman" panose="02020603050405020304" pitchFamily="18" charset="0"/>
                            </a:rPr>
                            <a:t>37.7M</a:t>
                          </a:r>
                          <a:endParaRPr lang="en-US"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7.55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b="1" dirty="0">
                              <a:latin typeface="Times New Roman" panose="02020603050405020304" pitchFamily="18" charset="0"/>
                              <a:cs typeface="Times New Roman" panose="02020603050405020304" pitchFamily="18" charset="0"/>
                            </a:rPr>
                            <a:t>21.9%</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b="1" dirty="0">
                              <a:latin typeface="Times New Roman" panose="02020603050405020304" pitchFamily="18" charset="0"/>
                              <a:cs typeface="Times New Roman" panose="02020603050405020304" pitchFamily="18" charset="0"/>
                            </a:rPr>
                            <a:t>5.9%</a:t>
                          </a:r>
                        </a:p>
                      </a:txBody>
                      <a:tcPr anchor="ctr">
                        <a:lnB w="12700" cap="flat" cmpd="sng" algn="ctr">
                          <a:solidFill>
                            <a:schemeClr val="tx1"/>
                          </a:solidFill>
                          <a:prstDash val="solid"/>
                          <a:round/>
                          <a:headEnd type="none" w="med" len="med"/>
                          <a:tailEnd type="none" w="med" len="med"/>
                        </a:lnB>
                        <a:solidFill>
                          <a:srgbClr val="F0F3FD"/>
                        </a:solidFill>
                      </a:tcPr>
                    </a:tc>
                    <a:extLst>
                      <a:ext uri="{0D108BD9-81ED-4DB2-BD59-A6C34878D82A}">
                        <a16:rowId xmlns:a16="http://schemas.microsoft.com/office/drawing/2014/main" val="3536826552"/>
                      </a:ext>
                    </a:extLst>
                  </a:tr>
                  <a:tr h="182880">
                    <a:tc>
                      <a:txBody>
                        <a:bodyPr/>
                        <a:lstStyle/>
                        <a:p>
                          <a:r>
                            <a:rPr lang="en-US" sz="1200" dirty="0">
                              <a:latin typeface="Times New Roman" panose="02020603050405020304" pitchFamily="18" charset="0"/>
                              <a:cs typeface="Times New Roman" panose="02020603050405020304" pitchFamily="18" charset="0"/>
                            </a:rPr>
                            <a:t>ResNet-105</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5EB"/>
                        </a:solidFill>
                      </a:tcPr>
                    </a:tc>
                    <a:tc>
                      <a:txBody>
                        <a:bodyPr/>
                        <a:lstStyle/>
                        <a:p>
                          <a:r>
                            <a:rPr lang="en-US" sz="1200" dirty="0">
                              <a:latin typeface="Times New Roman" panose="02020603050405020304" pitchFamily="18" charset="0"/>
                              <a:cs typeface="Times New Roman" panose="02020603050405020304" pitchFamily="18" charset="0"/>
                            </a:rPr>
                            <a:t>64.9M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11.1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22.7%</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6.4%</a:t>
                          </a:r>
                        </a:p>
                      </a:txBody>
                      <a:tcPr anchor="ctr">
                        <a:lnT w="12700" cap="flat" cmpd="sng" algn="ctr">
                          <a:solidFill>
                            <a:schemeClr val="tx1"/>
                          </a:solidFill>
                          <a:prstDash val="solid"/>
                          <a:round/>
                          <a:headEnd type="none" w="med" len="med"/>
                          <a:tailEnd type="none" w="med" len="med"/>
                        </a:lnT>
                        <a:solidFill>
                          <a:srgbClr val="FFF5EB"/>
                        </a:solidFill>
                      </a:tcPr>
                    </a:tc>
                    <a:extLst>
                      <a:ext uri="{0D108BD9-81ED-4DB2-BD59-A6C34878D82A}">
                        <a16:rowId xmlns:a16="http://schemas.microsoft.com/office/drawing/2014/main" val="2484527379"/>
                      </a:ext>
                    </a:extLst>
                  </a:tr>
                  <a:tr h="182880">
                    <a:tc>
                      <a:txBody>
                        <a:bodyPr/>
                        <a:lstStyle/>
                        <a:p>
                          <a:r>
                            <a:rPr lang="en-US" sz="1200" dirty="0">
                              <a:latin typeface="Times New Roman" panose="02020603050405020304" pitchFamily="18" charset="0"/>
                              <a:cs typeface="Times New Roman" panose="02020603050405020304" pitchFamily="18" charset="0"/>
                            </a:rPr>
                            <a:t>HRNet-W40</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5EB"/>
                        </a:solidFill>
                      </a:tcPr>
                    </a:tc>
                    <a:tc>
                      <a:txBody>
                        <a:bodyPr/>
                        <a:lstStyle/>
                        <a:p>
                          <a:r>
                            <a:rPr lang="en-US" sz="1200" dirty="0">
                              <a:latin typeface="Times New Roman" panose="02020603050405020304" pitchFamily="18" charset="0"/>
                              <a:cs typeface="Times New Roman" panose="02020603050405020304" pitchFamily="18" charset="0"/>
                            </a:rPr>
                            <a:t>57.6M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11.8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b="1" dirty="0">
                              <a:latin typeface="Times New Roman" panose="02020603050405020304" pitchFamily="18" charset="0"/>
                              <a:cs typeface="Times New Roman" panose="02020603050405020304" pitchFamily="18" charset="0"/>
                            </a:rPr>
                            <a:t>21.1%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b="1" dirty="0">
                              <a:latin typeface="Times New Roman" panose="02020603050405020304" pitchFamily="18" charset="0"/>
                              <a:cs typeface="Times New Roman" panose="02020603050405020304" pitchFamily="18" charset="0"/>
                            </a:rPr>
                            <a:t>5.6%</a:t>
                          </a:r>
                        </a:p>
                      </a:txBody>
                      <a:tcPr anchor="ctr">
                        <a:lnB w="12700" cap="flat" cmpd="sng" algn="ctr">
                          <a:solidFill>
                            <a:schemeClr val="tx1"/>
                          </a:solidFill>
                          <a:prstDash val="solid"/>
                          <a:round/>
                          <a:headEnd type="none" w="med" len="med"/>
                          <a:tailEnd type="none" w="med" len="med"/>
                        </a:lnB>
                        <a:solidFill>
                          <a:srgbClr val="FFF5EB"/>
                        </a:solidFill>
                      </a:tcPr>
                    </a:tc>
                    <a:extLst>
                      <a:ext uri="{0D108BD9-81ED-4DB2-BD59-A6C34878D82A}">
                        <a16:rowId xmlns:a16="http://schemas.microsoft.com/office/drawing/2014/main" val="1184887805"/>
                      </a:ext>
                    </a:extLst>
                  </a:tr>
                  <a:tr h="18288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Times New Roman" panose="02020603050405020304" pitchFamily="18" charset="0"/>
                              <a:cs typeface="Times New Roman" panose="02020603050405020304" pitchFamily="18" charset="0"/>
                            </a:rPr>
                            <a:t>Residual</a:t>
                          </a:r>
                          <a:r>
                            <a:rPr lang="en-US" sz="1200" i="1" baseline="0" dirty="0">
                              <a:latin typeface="Times New Roman" panose="02020603050405020304" pitchFamily="18" charset="0"/>
                              <a:cs typeface="Times New Roman" panose="02020603050405020304" pitchFamily="18" charset="0"/>
                            </a:rPr>
                            <a:t> branch formed a bottleneck</a:t>
                          </a:r>
                          <a:endParaRPr lang="en-US" sz="12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06984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ResNet-50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6E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25.6M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3.82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23.3%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6.6%</a:t>
                          </a:r>
                        </a:p>
                      </a:txBody>
                      <a:tcPr anchor="ctr">
                        <a:lnT w="12700" cap="flat" cmpd="sng" algn="ctr">
                          <a:solidFill>
                            <a:schemeClr val="tx1"/>
                          </a:solidFill>
                          <a:prstDash val="solid"/>
                          <a:round/>
                          <a:headEnd type="none" w="med" len="med"/>
                          <a:tailEnd type="none" w="med" len="med"/>
                        </a:lnT>
                        <a:solidFill>
                          <a:srgbClr val="F6EBFF"/>
                        </a:solidFill>
                      </a:tcPr>
                    </a:tc>
                    <a:extLst>
                      <a:ext uri="{0D108BD9-81ED-4DB2-BD59-A6C34878D82A}">
                        <a16:rowId xmlns:a16="http://schemas.microsoft.com/office/drawing/2014/main" val="4195959695"/>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HRNet-W44</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6E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21.9M</a:t>
                          </a:r>
                          <a:endParaRPr lang="en-US"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3.90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b="1" dirty="0">
                              <a:latin typeface="Times New Roman" panose="02020603050405020304" pitchFamily="18" charset="0"/>
                              <a:cs typeface="Times New Roman" panose="02020603050405020304" pitchFamily="18" charset="0"/>
                            </a:rPr>
                            <a:t>23.0%</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b="1" dirty="0">
                              <a:latin typeface="Times New Roman" panose="02020603050405020304" pitchFamily="18" charset="0"/>
                              <a:cs typeface="Times New Roman" panose="02020603050405020304" pitchFamily="18" charset="0"/>
                            </a:rPr>
                            <a:t>6.5%</a:t>
                          </a:r>
                        </a:p>
                      </a:txBody>
                      <a:tcPr anchor="ctr">
                        <a:lnB w="12700" cap="flat" cmpd="sng" algn="ctr">
                          <a:solidFill>
                            <a:schemeClr val="tx1"/>
                          </a:solidFill>
                          <a:prstDash val="solid"/>
                          <a:round/>
                          <a:headEnd type="none" w="med" len="med"/>
                          <a:tailEnd type="none" w="med" len="med"/>
                        </a:lnB>
                        <a:solidFill>
                          <a:srgbClr val="F6EBFF"/>
                        </a:solidFill>
                      </a:tcPr>
                    </a:tc>
                    <a:extLst>
                      <a:ext uri="{0D108BD9-81ED-4DB2-BD59-A6C34878D82A}">
                        <a16:rowId xmlns:a16="http://schemas.microsoft.com/office/drawing/2014/main" val="198874147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ResNet-101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EB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44.6M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7.30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21.6%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5.8%</a:t>
                          </a:r>
                        </a:p>
                      </a:txBody>
                      <a:tcPr anchor="ctr">
                        <a:lnT w="12700" cap="flat" cmpd="sng" algn="ctr">
                          <a:solidFill>
                            <a:schemeClr val="tx1"/>
                          </a:solidFill>
                          <a:prstDash val="solid"/>
                          <a:round/>
                          <a:headEnd type="none" w="med" len="med"/>
                          <a:tailEnd type="none" w="med" len="med"/>
                        </a:lnT>
                        <a:solidFill>
                          <a:srgbClr val="FFEBEA"/>
                        </a:solidFill>
                      </a:tcPr>
                    </a:tc>
                    <a:extLst>
                      <a:ext uri="{0D108BD9-81ED-4DB2-BD59-A6C34878D82A}">
                        <a16:rowId xmlns:a16="http://schemas.microsoft.com/office/drawing/2014/main" val="417196994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HRNet-W76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EB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40.8M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7.30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b="1" dirty="0">
                              <a:latin typeface="Times New Roman" panose="02020603050405020304" pitchFamily="18" charset="0"/>
                              <a:cs typeface="Times New Roman" panose="02020603050405020304" pitchFamily="18" charset="0"/>
                            </a:rPr>
                            <a:t>21.5%</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b="1" dirty="0">
                              <a:latin typeface="Times New Roman" panose="02020603050405020304" pitchFamily="18" charset="0"/>
                              <a:cs typeface="Times New Roman" panose="02020603050405020304" pitchFamily="18" charset="0"/>
                            </a:rPr>
                            <a:t>5.8</a:t>
                          </a:r>
                          <a:r>
                            <a:rPr lang="en-US" altLang="zh-CN" sz="1200" b="1" dirty="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EBEA"/>
                        </a:solidFill>
                      </a:tcPr>
                    </a:tc>
                    <a:extLst>
                      <a:ext uri="{0D108BD9-81ED-4DB2-BD59-A6C34878D82A}">
                        <a16:rowId xmlns:a16="http://schemas.microsoft.com/office/drawing/2014/main" val="14564397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ResNet-152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AFA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60.2M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10.7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21.2%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AFAFF"/>
                        </a:solidFill>
                      </a:tcPr>
                    </a:tc>
                    <a:tc>
                      <a:txBody>
                        <a:bodyPr/>
                        <a:lstStyle/>
                        <a:p>
                          <a:pPr algn="ctr"/>
                          <a:r>
                            <a:rPr lang="en-US" altLang="zh-CN" sz="1200" dirty="0">
                              <a:latin typeface="Times New Roman" panose="02020603050405020304" pitchFamily="18" charset="0"/>
                              <a:cs typeface="Times New Roman" panose="02020603050405020304" pitchFamily="18" charset="0"/>
                            </a:rPr>
                            <a:t>5.7%</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rgbClr val="EAFAFF"/>
                        </a:solidFill>
                      </a:tcPr>
                    </a:tc>
                    <a:extLst>
                      <a:ext uri="{0D108BD9-81ED-4DB2-BD59-A6C34878D82A}">
                        <a16:rowId xmlns:a16="http://schemas.microsoft.com/office/drawing/2014/main" val="132540165"/>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HRNet-W96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AFA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57.5M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10.2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sz="1200" b="1" dirty="0">
                              <a:latin typeface="Times New Roman" panose="02020603050405020304" pitchFamily="18" charset="0"/>
                              <a:cs typeface="Times New Roman" panose="02020603050405020304" pitchFamily="18" charset="0"/>
                            </a:rPr>
                            <a:t>21.</a:t>
                          </a:r>
                          <a:r>
                            <a:rPr lang="en-US" altLang="zh-CN" sz="1200" b="1" dirty="0">
                              <a:latin typeface="Times New Roman" panose="02020603050405020304" pitchFamily="18" charset="0"/>
                              <a:cs typeface="Times New Roman" panose="02020603050405020304" pitchFamily="18" charset="0"/>
                            </a:rPr>
                            <a:t>0%</a:t>
                          </a:r>
                          <a:endParaRPr lang="en-US" sz="1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altLang="zh-CN" sz="1200" b="1" dirty="0">
                              <a:latin typeface="Times New Roman" panose="02020603050405020304" pitchFamily="18" charset="0"/>
                              <a:cs typeface="Times New Roman" panose="02020603050405020304" pitchFamily="18" charset="0"/>
                            </a:rPr>
                            <a:t>5.7%</a:t>
                          </a:r>
                          <a:endParaRPr lang="en-US" sz="1200" b="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EAFAFF"/>
                        </a:solidFill>
                      </a:tcPr>
                    </a:tc>
                    <a:extLst>
                      <a:ext uri="{0D108BD9-81ED-4DB2-BD59-A6C34878D82A}">
                        <a16:rowId xmlns:a16="http://schemas.microsoft.com/office/drawing/2014/main" val="4221270691"/>
                      </a:ext>
                    </a:extLst>
                  </a:tr>
                </a:tbl>
              </a:graphicData>
            </a:graphic>
          </p:graphicFrame>
        </mc:Choice>
        <mc:Fallback xmlns="">
          <p:graphicFrame>
            <p:nvGraphicFramePr>
              <p:cNvPr id="8" name="Table 7">
                <a:extLst>
                  <a:ext uri="{FF2B5EF4-FFF2-40B4-BE49-F238E27FC236}">
                    <a16:creationId xmlns:a16="http://schemas.microsoft.com/office/drawing/2014/main" id="{31DFCD0B-629B-4E3E-9213-9C29A1217D8F}"/>
                  </a:ext>
                </a:extLst>
              </p:cNvPr>
              <p:cNvGraphicFramePr>
                <a:graphicFrameLocks noGrp="1"/>
              </p:cNvGraphicFramePr>
              <p:nvPr>
                <p:extLst>
                  <p:ext uri="{D42A27DB-BD31-4B8C-83A1-F6EECF244321}">
                    <p14:modId xmlns:p14="http://schemas.microsoft.com/office/powerpoint/2010/main" val="3482476769"/>
                  </p:ext>
                </p:extLst>
              </p:nvPr>
            </p:nvGraphicFramePr>
            <p:xfrm>
              <a:off x="3475038" y="1614669"/>
              <a:ext cx="5486400" cy="4114800"/>
            </p:xfrm>
            <a:graphic>
              <a:graphicData uri="http://schemas.openxmlformats.org/drawingml/2006/table">
                <a:tbl>
                  <a:tblPr firstRow="1" bandRow="1">
                    <a:tableStyleId>{C083E6E3-FA7D-4D7B-A595-EF9225AFEA82}</a:tableStyleId>
                  </a:tblPr>
                  <a:tblGrid>
                    <a:gridCol w="1097280">
                      <a:extLst>
                        <a:ext uri="{9D8B030D-6E8A-4147-A177-3AD203B41FA5}">
                          <a16:colId xmlns:a16="http://schemas.microsoft.com/office/drawing/2014/main" val="830691021"/>
                        </a:ext>
                      </a:extLst>
                    </a:gridCol>
                    <a:gridCol w="822960">
                      <a:extLst>
                        <a:ext uri="{9D8B030D-6E8A-4147-A177-3AD203B41FA5}">
                          <a16:colId xmlns:a16="http://schemas.microsoft.com/office/drawing/2014/main" val="5180687"/>
                        </a:ext>
                      </a:extLst>
                    </a:gridCol>
                    <a:gridCol w="1005840">
                      <a:extLst>
                        <a:ext uri="{9D8B030D-6E8A-4147-A177-3AD203B41FA5}">
                          <a16:colId xmlns:a16="http://schemas.microsoft.com/office/drawing/2014/main" val="2427810704"/>
                        </a:ext>
                      </a:extLst>
                    </a:gridCol>
                    <a:gridCol w="1280160">
                      <a:extLst>
                        <a:ext uri="{9D8B030D-6E8A-4147-A177-3AD203B41FA5}">
                          <a16:colId xmlns:a16="http://schemas.microsoft.com/office/drawing/2014/main" val="1293527594"/>
                        </a:ext>
                      </a:extLst>
                    </a:gridCol>
                    <a:gridCol w="1280160">
                      <a:extLst>
                        <a:ext uri="{9D8B030D-6E8A-4147-A177-3AD203B41FA5}">
                          <a16:colId xmlns:a16="http://schemas.microsoft.com/office/drawing/2014/main" val="3613392951"/>
                        </a:ext>
                      </a:extLst>
                    </a:gridCol>
                  </a:tblGrid>
                  <a:tr h="274320">
                    <a:tc>
                      <a:txBody>
                        <a:bodyPr/>
                        <a:lstStyle/>
                        <a:p>
                          <a:endParaRPr lang="en-US" sz="1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200" b="0" dirty="0">
                              <a:latin typeface="Times New Roman" panose="02020603050405020304" pitchFamily="18" charset="0"/>
                              <a:cs typeface="Times New Roman" panose="02020603050405020304" pitchFamily="18" charset="0"/>
                            </a:rPr>
                            <a:t>#Params.</a:t>
                          </a:r>
                          <a:endParaRPr 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dirty="0">
                              <a:latin typeface="Times New Roman" panose="02020603050405020304" pitchFamily="18" charset="0"/>
                              <a:cs typeface="Times New Roman" panose="02020603050405020304" pitchFamily="18" charset="0"/>
                            </a:rPr>
                            <a:t>GFLOPs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dirty="0">
                              <a:latin typeface="Times New Roman" panose="02020603050405020304" pitchFamily="18" charset="0"/>
                              <a:cs typeface="Times New Roman" panose="02020603050405020304" pitchFamily="18" charset="0"/>
                            </a:rPr>
                            <a:t>Top-1</a:t>
                          </a:r>
                          <a:r>
                            <a:rPr lang="en-US" sz="1200" b="0" baseline="0" dirty="0">
                              <a:latin typeface="Times New Roman" panose="02020603050405020304" pitchFamily="18" charset="0"/>
                              <a:cs typeface="Times New Roman" panose="02020603050405020304" pitchFamily="18" charset="0"/>
                            </a:rPr>
                            <a:t> err.</a:t>
                          </a:r>
                          <a:endParaRPr lang="en-US" sz="12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Top-5 err.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5995837"/>
                      </a:ext>
                    </a:extLst>
                  </a:tr>
                  <a:tr h="274320">
                    <a:tc gridSpan="5">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2222" r="-111" b="-1320000"/>
                          </a:stretch>
                        </a:blipFill>
                      </a:tcPr>
                    </a:tc>
                    <a:tc hMerge="1">
                      <a:txBody>
                        <a:bodyPr/>
                        <a:lstStyle/>
                        <a:p>
                          <a:endParaRPr lang="en-US"/>
                        </a:p>
                      </a:txBody>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43724591"/>
                      </a:ext>
                    </a:extLst>
                  </a:tr>
                  <a:tr h="274320">
                    <a:tc>
                      <a:txBody>
                        <a:bodyPr/>
                        <a:lstStyle/>
                        <a:p>
                          <a:r>
                            <a:rPr lang="en-US" sz="1200" dirty="0">
                              <a:latin typeface="Times New Roman" panose="02020603050405020304" pitchFamily="18" charset="0"/>
                              <a:cs typeface="Times New Roman" panose="02020603050405020304" pitchFamily="18" charset="0"/>
                            </a:rPr>
                            <a:t>ResNet-38</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FF8EF"/>
                        </a:solidFill>
                      </a:tcPr>
                    </a:tc>
                    <a:tc>
                      <a:txBody>
                        <a:bodyPr/>
                        <a:lstStyle/>
                        <a:p>
                          <a:r>
                            <a:rPr lang="en-US" sz="1200" dirty="0">
                              <a:latin typeface="Times New Roman" panose="02020603050405020304" pitchFamily="18" charset="0"/>
                              <a:cs typeface="Times New Roman" panose="02020603050405020304" pitchFamily="18" charset="0"/>
                            </a:rPr>
                            <a:t>28.3M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3.80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24.6%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7.4%</a:t>
                          </a:r>
                        </a:p>
                      </a:txBody>
                      <a:tcPr anchor="ctr">
                        <a:lnT w="12700" cap="flat" cmpd="sng" algn="ctr">
                          <a:solidFill>
                            <a:schemeClr val="tx1"/>
                          </a:solidFill>
                          <a:prstDash val="solid"/>
                          <a:round/>
                          <a:headEnd type="none" w="med" len="med"/>
                          <a:tailEnd type="none" w="med" len="med"/>
                        </a:lnT>
                        <a:solidFill>
                          <a:srgbClr val="EFF8EF"/>
                        </a:solidFill>
                      </a:tcPr>
                    </a:tc>
                    <a:extLst>
                      <a:ext uri="{0D108BD9-81ED-4DB2-BD59-A6C34878D82A}">
                        <a16:rowId xmlns:a16="http://schemas.microsoft.com/office/drawing/2014/main" val="1747434286"/>
                      </a:ext>
                    </a:extLst>
                  </a:tr>
                  <a:tr h="274320">
                    <a:tc>
                      <a:txBody>
                        <a:bodyPr/>
                        <a:lstStyle/>
                        <a:p>
                          <a:r>
                            <a:rPr lang="en-US" sz="1200" dirty="0">
                              <a:latin typeface="Times New Roman" panose="02020603050405020304" pitchFamily="18" charset="0"/>
                              <a:cs typeface="Times New Roman" panose="02020603050405020304" pitchFamily="18" charset="0"/>
                            </a:rPr>
                            <a:t>HRNet-W18</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FF8EF"/>
                        </a:solidFill>
                      </a:tcPr>
                    </a:tc>
                    <a:tc>
                      <a:txBody>
                        <a:bodyPr/>
                        <a:lstStyle/>
                        <a:p>
                          <a:r>
                            <a:rPr lang="en-US" sz="1200" dirty="0">
                              <a:latin typeface="Times New Roman" panose="02020603050405020304" pitchFamily="18" charset="0"/>
                              <a:cs typeface="Times New Roman" panose="02020603050405020304" pitchFamily="18" charset="0"/>
                            </a:rPr>
                            <a:t>21.3M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dirty="0">
                              <a:latin typeface="Times New Roman" panose="02020603050405020304" pitchFamily="18" charset="0"/>
                              <a:cs typeface="Times New Roman" panose="02020603050405020304" pitchFamily="18" charset="0"/>
                            </a:rPr>
                            <a:t>3.99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b="1" dirty="0">
                              <a:latin typeface="Times New Roman" panose="02020603050405020304" pitchFamily="18" charset="0"/>
                              <a:cs typeface="Times New Roman" panose="02020603050405020304" pitchFamily="18" charset="0"/>
                            </a:rPr>
                            <a:t>23.1%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FF8EF"/>
                        </a:solidFill>
                      </a:tcPr>
                    </a:tc>
                    <a:tc>
                      <a:txBody>
                        <a:bodyPr/>
                        <a:lstStyle/>
                        <a:p>
                          <a:pPr algn="ctr"/>
                          <a:r>
                            <a:rPr lang="en-US" sz="1200" b="1" dirty="0">
                              <a:latin typeface="Times New Roman" panose="02020603050405020304" pitchFamily="18" charset="0"/>
                              <a:cs typeface="Times New Roman" panose="02020603050405020304" pitchFamily="18" charset="0"/>
                            </a:rPr>
                            <a:t>6.5%</a:t>
                          </a:r>
                        </a:p>
                      </a:txBody>
                      <a:tcPr anchor="ctr">
                        <a:lnB w="12700" cap="flat" cmpd="sng" algn="ctr">
                          <a:solidFill>
                            <a:schemeClr val="tx1"/>
                          </a:solidFill>
                          <a:prstDash val="solid"/>
                          <a:round/>
                          <a:headEnd type="none" w="med" len="med"/>
                          <a:tailEnd type="none" w="med" len="med"/>
                        </a:lnB>
                        <a:solidFill>
                          <a:srgbClr val="EFF8EF"/>
                        </a:solidFill>
                      </a:tcPr>
                    </a:tc>
                    <a:extLst>
                      <a:ext uri="{0D108BD9-81ED-4DB2-BD59-A6C34878D82A}">
                        <a16:rowId xmlns:a16="http://schemas.microsoft.com/office/drawing/2014/main" val="1123540552"/>
                      </a:ext>
                    </a:extLst>
                  </a:tr>
                  <a:tr h="274320">
                    <a:tc>
                      <a:txBody>
                        <a:bodyPr/>
                        <a:lstStyle/>
                        <a:p>
                          <a:r>
                            <a:rPr lang="en-US" sz="1200" dirty="0">
                              <a:latin typeface="Times New Roman" panose="02020603050405020304" pitchFamily="18" charset="0"/>
                              <a:cs typeface="Times New Roman" panose="02020603050405020304" pitchFamily="18" charset="0"/>
                            </a:rPr>
                            <a:t>ResNet-71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0F3FD"/>
                        </a:solidFill>
                      </a:tcPr>
                    </a:tc>
                    <a:tc>
                      <a:txBody>
                        <a:bodyPr/>
                        <a:lstStyle/>
                        <a:p>
                          <a:r>
                            <a:rPr lang="en-US" sz="1200" dirty="0">
                              <a:latin typeface="Times New Roman" panose="02020603050405020304" pitchFamily="18" charset="0"/>
                              <a:cs typeface="Times New Roman" panose="02020603050405020304" pitchFamily="18" charset="0"/>
                            </a:rPr>
                            <a:t>48.4M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7.46</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23.3%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6.7%</a:t>
                          </a:r>
                        </a:p>
                      </a:txBody>
                      <a:tcPr anchor="ctr">
                        <a:lnT w="12700" cap="flat" cmpd="sng" algn="ctr">
                          <a:solidFill>
                            <a:schemeClr val="tx1"/>
                          </a:solidFill>
                          <a:prstDash val="solid"/>
                          <a:round/>
                          <a:headEnd type="none" w="med" len="med"/>
                          <a:tailEnd type="none" w="med" len="med"/>
                        </a:lnT>
                        <a:solidFill>
                          <a:srgbClr val="F0F3FD"/>
                        </a:solidFill>
                      </a:tcPr>
                    </a:tc>
                    <a:extLst>
                      <a:ext uri="{0D108BD9-81ED-4DB2-BD59-A6C34878D82A}">
                        <a16:rowId xmlns:a16="http://schemas.microsoft.com/office/drawing/2014/main" val="2274850426"/>
                      </a:ext>
                    </a:extLst>
                  </a:tr>
                  <a:tr h="274320">
                    <a:tc>
                      <a:txBody>
                        <a:bodyPr/>
                        <a:lstStyle/>
                        <a:p>
                          <a:r>
                            <a:rPr lang="en-US" sz="1200" dirty="0">
                              <a:latin typeface="Times New Roman" panose="02020603050405020304" pitchFamily="18" charset="0"/>
                              <a:cs typeface="Times New Roman" panose="02020603050405020304" pitchFamily="18" charset="0"/>
                            </a:rPr>
                            <a:t>HRNet-W30</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0F3FD"/>
                        </a:solidFill>
                      </a:tcPr>
                    </a:tc>
                    <a:tc>
                      <a:txBody>
                        <a:bodyPr/>
                        <a:lstStyle/>
                        <a:p>
                          <a:r>
                            <a:rPr lang="en-US" sz="1200">
                              <a:latin typeface="Times New Roman" panose="02020603050405020304" pitchFamily="18" charset="0"/>
                              <a:cs typeface="Times New Roman" panose="02020603050405020304" pitchFamily="18" charset="0"/>
                            </a:rPr>
                            <a:t>37.7M</a:t>
                          </a:r>
                          <a:endParaRPr lang="en-US"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dirty="0">
                              <a:latin typeface="Times New Roman" panose="02020603050405020304" pitchFamily="18" charset="0"/>
                              <a:cs typeface="Times New Roman" panose="02020603050405020304" pitchFamily="18" charset="0"/>
                            </a:rPr>
                            <a:t>7.55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b="1" dirty="0">
                              <a:latin typeface="Times New Roman" panose="02020603050405020304" pitchFamily="18" charset="0"/>
                              <a:cs typeface="Times New Roman" panose="02020603050405020304" pitchFamily="18" charset="0"/>
                            </a:rPr>
                            <a:t>21.9%</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0F3FD"/>
                        </a:solidFill>
                      </a:tcPr>
                    </a:tc>
                    <a:tc>
                      <a:txBody>
                        <a:bodyPr/>
                        <a:lstStyle/>
                        <a:p>
                          <a:pPr algn="ctr"/>
                          <a:r>
                            <a:rPr lang="en-US" sz="1200" b="1" dirty="0">
                              <a:latin typeface="Times New Roman" panose="02020603050405020304" pitchFamily="18" charset="0"/>
                              <a:cs typeface="Times New Roman" panose="02020603050405020304" pitchFamily="18" charset="0"/>
                            </a:rPr>
                            <a:t>5.9%</a:t>
                          </a:r>
                        </a:p>
                      </a:txBody>
                      <a:tcPr anchor="ctr">
                        <a:lnB w="12700" cap="flat" cmpd="sng" algn="ctr">
                          <a:solidFill>
                            <a:schemeClr val="tx1"/>
                          </a:solidFill>
                          <a:prstDash val="solid"/>
                          <a:round/>
                          <a:headEnd type="none" w="med" len="med"/>
                          <a:tailEnd type="none" w="med" len="med"/>
                        </a:lnB>
                        <a:solidFill>
                          <a:srgbClr val="F0F3FD"/>
                        </a:solidFill>
                      </a:tcPr>
                    </a:tc>
                    <a:extLst>
                      <a:ext uri="{0D108BD9-81ED-4DB2-BD59-A6C34878D82A}">
                        <a16:rowId xmlns:a16="http://schemas.microsoft.com/office/drawing/2014/main" val="3536826552"/>
                      </a:ext>
                    </a:extLst>
                  </a:tr>
                  <a:tr h="274320">
                    <a:tc>
                      <a:txBody>
                        <a:bodyPr/>
                        <a:lstStyle/>
                        <a:p>
                          <a:r>
                            <a:rPr lang="en-US" sz="1200" dirty="0">
                              <a:latin typeface="Times New Roman" panose="02020603050405020304" pitchFamily="18" charset="0"/>
                              <a:cs typeface="Times New Roman" panose="02020603050405020304" pitchFamily="18" charset="0"/>
                            </a:rPr>
                            <a:t>ResNet-105</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5EB"/>
                        </a:solidFill>
                      </a:tcPr>
                    </a:tc>
                    <a:tc>
                      <a:txBody>
                        <a:bodyPr/>
                        <a:lstStyle/>
                        <a:p>
                          <a:r>
                            <a:rPr lang="en-US" sz="1200" dirty="0">
                              <a:latin typeface="Times New Roman" panose="02020603050405020304" pitchFamily="18" charset="0"/>
                              <a:cs typeface="Times New Roman" panose="02020603050405020304" pitchFamily="18" charset="0"/>
                            </a:rPr>
                            <a:t>64.9M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11.1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22.7%</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6.4%</a:t>
                          </a:r>
                        </a:p>
                      </a:txBody>
                      <a:tcPr anchor="ctr">
                        <a:lnT w="12700" cap="flat" cmpd="sng" algn="ctr">
                          <a:solidFill>
                            <a:schemeClr val="tx1"/>
                          </a:solidFill>
                          <a:prstDash val="solid"/>
                          <a:round/>
                          <a:headEnd type="none" w="med" len="med"/>
                          <a:tailEnd type="none" w="med" len="med"/>
                        </a:lnT>
                        <a:solidFill>
                          <a:srgbClr val="FFF5EB"/>
                        </a:solidFill>
                      </a:tcPr>
                    </a:tc>
                    <a:extLst>
                      <a:ext uri="{0D108BD9-81ED-4DB2-BD59-A6C34878D82A}">
                        <a16:rowId xmlns:a16="http://schemas.microsoft.com/office/drawing/2014/main" val="2484527379"/>
                      </a:ext>
                    </a:extLst>
                  </a:tr>
                  <a:tr h="274320">
                    <a:tc>
                      <a:txBody>
                        <a:bodyPr/>
                        <a:lstStyle/>
                        <a:p>
                          <a:r>
                            <a:rPr lang="en-US" sz="1200" dirty="0">
                              <a:latin typeface="Times New Roman" panose="02020603050405020304" pitchFamily="18" charset="0"/>
                              <a:cs typeface="Times New Roman" panose="02020603050405020304" pitchFamily="18" charset="0"/>
                            </a:rPr>
                            <a:t>HRNet-W40</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5EB"/>
                        </a:solidFill>
                      </a:tcPr>
                    </a:tc>
                    <a:tc>
                      <a:txBody>
                        <a:bodyPr/>
                        <a:lstStyle/>
                        <a:p>
                          <a:r>
                            <a:rPr lang="en-US" sz="1200" dirty="0">
                              <a:latin typeface="Times New Roman" panose="02020603050405020304" pitchFamily="18" charset="0"/>
                              <a:cs typeface="Times New Roman" panose="02020603050405020304" pitchFamily="18" charset="0"/>
                            </a:rPr>
                            <a:t>57.6M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dirty="0">
                              <a:latin typeface="Times New Roman" panose="02020603050405020304" pitchFamily="18" charset="0"/>
                              <a:cs typeface="Times New Roman" panose="02020603050405020304" pitchFamily="18" charset="0"/>
                            </a:rPr>
                            <a:t>11.8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b="1" dirty="0">
                              <a:latin typeface="Times New Roman" panose="02020603050405020304" pitchFamily="18" charset="0"/>
                              <a:cs typeface="Times New Roman" panose="02020603050405020304" pitchFamily="18" charset="0"/>
                            </a:rPr>
                            <a:t>21.1%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200" b="1" dirty="0">
                              <a:latin typeface="Times New Roman" panose="02020603050405020304" pitchFamily="18" charset="0"/>
                              <a:cs typeface="Times New Roman" panose="02020603050405020304" pitchFamily="18" charset="0"/>
                            </a:rPr>
                            <a:t>5.6%</a:t>
                          </a:r>
                        </a:p>
                      </a:txBody>
                      <a:tcPr anchor="ctr">
                        <a:lnB w="12700" cap="flat" cmpd="sng" algn="ctr">
                          <a:solidFill>
                            <a:schemeClr val="tx1"/>
                          </a:solidFill>
                          <a:prstDash val="solid"/>
                          <a:round/>
                          <a:headEnd type="none" w="med" len="med"/>
                          <a:tailEnd type="none" w="med" len="med"/>
                        </a:lnB>
                        <a:solidFill>
                          <a:srgbClr val="FFF5EB"/>
                        </a:solidFill>
                      </a:tcPr>
                    </a:tc>
                    <a:extLst>
                      <a:ext uri="{0D108BD9-81ED-4DB2-BD59-A6C34878D82A}">
                        <a16:rowId xmlns:a16="http://schemas.microsoft.com/office/drawing/2014/main" val="1184887805"/>
                      </a:ext>
                    </a:extLst>
                  </a:tr>
                  <a:tr h="27432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Times New Roman" panose="02020603050405020304" pitchFamily="18" charset="0"/>
                              <a:cs typeface="Times New Roman" panose="02020603050405020304" pitchFamily="18" charset="0"/>
                            </a:rPr>
                            <a:t>Residual</a:t>
                          </a:r>
                          <a:r>
                            <a:rPr lang="en-US" sz="1200" i="1" baseline="0" dirty="0">
                              <a:latin typeface="Times New Roman" panose="02020603050405020304" pitchFamily="18" charset="0"/>
                              <a:cs typeface="Times New Roman" panose="02020603050405020304" pitchFamily="18" charset="0"/>
                            </a:rPr>
                            <a:t> branch formed a bottleneck</a:t>
                          </a:r>
                          <a:endParaRPr lang="en-US" sz="1200" i="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6069840"/>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ResNet-50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6E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25.6M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3.82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23.3%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6.6%</a:t>
                          </a:r>
                        </a:p>
                      </a:txBody>
                      <a:tcPr anchor="ctr">
                        <a:lnT w="12700" cap="flat" cmpd="sng" algn="ctr">
                          <a:solidFill>
                            <a:schemeClr val="tx1"/>
                          </a:solidFill>
                          <a:prstDash val="solid"/>
                          <a:round/>
                          <a:headEnd type="none" w="med" len="med"/>
                          <a:tailEnd type="none" w="med" len="med"/>
                        </a:lnT>
                        <a:solidFill>
                          <a:srgbClr val="F6EBFF"/>
                        </a:solidFill>
                      </a:tcPr>
                    </a:tc>
                    <a:extLst>
                      <a:ext uri="{0D108BD9-81ED-4DB2-BD59-A6C34878D82A}">
                        <a16:rowId xmlns:a16="http://schemas.microsoft.com/office/drawing/2014/main" val="4195959695"/>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HRNet-W44</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6E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21.9M</a:t>
                          </a:r>
                          <a:endParaRPr lang="en-US" sz="1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dirty="0">
                              <a:latin typeface="Times New Roman" panose="02020603050405020304" pitchFamily="18" charset="0"/>
                              <a:cs typeface="Times New Roman" panose="02020603050405020304" pitchFamily="18" charset="0"/>
                            </a:rPr>
                            <a:t>3.90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b="1" dirty="0">
                              <a:latin typeface="Times New Roman" panose="02020603050405020304" pitchFamily="18" charset="0"/>
                              <a:cs typeface="Times New Roman" panose="02020603050405020304" pitchFamily="18" charset="0"/>
                            </a:rPr>
                            <a:t>23.0%</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6EBFF"/>
                        </a:solidFill>
                      </a:tcPr>
                    </a:tc>
                    <a:tc>
                      <a:txBody>
                        <a:bodyPr/>
                        <a:lstStyle/>
                        <a:p>
                          <a:pPr algn="ctr"/>
                          <a:r>
                            <a:rPr lang="en-US" sz="1200" b="1" dirty="0">
                              <a:latin typeface="Times New Roman" panose="02020603050405020304" pitchFamily="18" charset="0"/>
                              <a:cs typeface="Times New Roman" panose="02020603050405020304" pitchFamily="18" charset="0"/>
                            </a:rPr>
                            <a:t>6.5%</a:t>
                          </a:r>
                        </a:p>
                      </a:txBody>
                      <a:tcPr anchor="ctr">
                        <a:lnB w="12700" cap="flat" cmpd="sng" algn="ctr">
                          <a:solidFill>
                            <a:schemeClr val="tx1"/>
                          </a:solidFill>
                          <a:prstDash val="solid"/>
                          <a:round/>
                          <a:headEnd type="none" w="med" len="med"/>
                          <a:tailEnd type="none" w="med" len="med"/>
                        </a:lnB>
                        <a:solidFill>
                          <a:srgbClr val="F6EBFF"/>
                        </a:solidFill>
                      </a:tcPr>
                    </a:tc>
                    <a:extLst>
                      <a:ext uri="{0D108BD9-81ED-4DB2-BD59-A6C34878D82A}">
                        <a16:rowId xmlns:a16="http://schemas.microsoft.com/office/drawing/2014/main" val="1988741478"/>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ResNet-101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EB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44.6M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7.30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21.6%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5.8%</a:t>
                          </a:r>
                        </a:p>
                      </a:txBody>
                      <a:tcPr anchor="ctr">
                        <a:lnT w="12700" cap="flat" cmpd="sng" algn="ctr">
                          <a:solidFill>
                            <a:schemeClr val="tx1"/>
                          </a:solidFill>
                          <a:prstDash val="solid"/>
                          <a:round/>
                          <a:headEnd type="none" w="med" len="med"/>
                          <a:tailEnd type="none" w="med" len="med"/>
                        </a:lnT>
                        <a:solidFill>
                          <a:srgbClr val="FFEBEA"/>
                        </a:solidFill>
                      </a:tcPr>
                    </a:tc>
                    <a:extLst>
                      <a:ext uri="{0D108BD9-81ED-4DB2-BD59-A6C34878D82A}">
                        <a16:rowId xmlns:a16="http://schemas.microsoft.com/office/drawing/2014/main" val="4171969944"/>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HRNet-W76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EB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40.8M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dirty="0">
                              <a:latin typeface="Times New Roman" panose="02020603050405020304" pitchFamily="18" charset="0"/>
                              <a:cs typeface="Times New Roman" panose="02020603050405020304" pitchFamily="18" charset="0"/>
                            </a:rPr>
                            <a:t>7.30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b="1" dirty="0">
                              <a:latin typeface="Times New Roman" panose="02020603050405020304" pitchFamily="18" charset="0"/>
                              <a:cs typeface="Times New Roman" panose="02020603050405020304" pitchFamily="18" charset="0"/>
                            </a:rPr>
                            <a:t>21.5%</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EBEA"/>
                        </a:solidFill>
                      </a:tcPr>
                    </a:tc>
                    <a:tc>
                      <a:txBody>
                        <a:bodyPr/>
                        <a:lstStyle/>
                        <a:p>
                          <a:pPr algn="ctr"/>
                          <a:r>
                            <a:rPr lang="en-US" sz="1200" b="1" dirty="0">
                              <a:latin typeface="Times New Roman" panose="02020603050405020304" pitchFamily="18" charset="0"/>
                              <a:cs typeface="Times New Roman" panose="02020603050405020304" pitchFamily="18" charset="0"/>
                            </a:rPr>
                            <a:t>5.8</a:t>
                          </a:r>
                          <a:r>
                            <a:rPr lang="en-US" altLang="zh-CN" sz="1200" b="1" dirty="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FFEBEA"/>
                        </a:solidFill>
                      </a:tcPr>
                    </a:tc>
                    <a:extLst>
                      <a:ext uri="{0D108BD9-81ED-4DB2-BD59-A6C34878D82A}">
                        <a16:rowId xmlns:a16="http://schemas.microsoft.com/office/drawing/2014/main" val="1456439725"/>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ResNet-152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AFA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60.2M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10.7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21.2%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AFAFF"/>
                        </a:solidFill>
                      </a:tcPr>
                    </a:tc>
                    <a:tc>
                      <a:txBody>
                        <a:bodyPr/>
                        <a:lstStyle/>
                        <a:p>
                          <a:pPr algn="ctr"/>
                          <a:r>
                            <a:rPr lang="en-US" altLang="zh-CN" sz="1200" dirty="0">
                              <a:latin typeface="Times New Roman" panose="02020603050405020304" pitchFamily="18" charset="0"/>
                              <a:cs typeface="Times New Roman" panose="02020603050405020304" pitchFamily="18" charset="0"/>
                            </a:rPr>
                            <a:t>5.7%</a:t>
                          </a:r>
                          <a:endParaRPr lang="en-US" sz="12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rgbClr val="EAFAFF"/>
                        </a:solidFill>
                      </a:tcPr>
                    </a:tc>
                    <a:extLst>
                      <a:ext uri="{0D108BD9-81ED-4DB2-BD59-A6C34878D82A}">
                        <a16:rowId xmlns:a16="http://schemas.microsoft.com/office/drawing/2014/main" val="132540165"/>
                      </a:ext>
                    </a:extLst>
                  </a:tr>
                  <a:tr h="274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HRNet-W96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EAFA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57.5M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sz="1200" dirty="0">
                              <a:latin typeface="Times New Roman" panose="02020603050405020304" pitchFamily="18" charset="0"/>
                              <a:cs typeface="Times New Roman" panose="02020603050405020304" pitchFamily="18" charset="0"/>
                            </a:rPr>
                            <a:t>10.2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sz="1200" b="1" dirty="0">
                              <a:latin typeface="Times New Roman" panose="02020603050405020304" pitchFamily="18" charset="0"/>
                              <a:cs typeface="Times New Roman" panose="02020603050405020304" pitchFamily="18" charset="0"/>
                            </a:rPr>
                            <a:t>21.</a:t>
                          </a:r>
                          <a:r>
                            <a:rPr lang="en-US" altLang="zh-CN" sz="1200" b="1" dirty="0">
                              <a:latin typeface="Times New Roman" panose="02020603050405020304" pitchFamily="18" charset="0"/>
                              <a:cs typeface="Times New Roman" panose="02020603050405020304" pitchFamily="18" charset="0"/>
                            </a:rPr>
                            <a:t>0%</a:t>
                          </a:r>
                          <a:endParaRPr lang="en-US" sz="12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EAFAFF"/>
                        </a:solidFill>
                      </a:tcPr>
                    </a:tc>
                    <a:tc>
                      <a:txBody>
                        <a:bodyPr/>
                        <a:lstStyle/>
                        <a:p>
                          <a:pPr algn="ctr"/>
                          <a:r>
                            <a:rPr lang="en-US" altLang="zh-CN" sz="1200" b="1" dirty="0">
                              <a:latin typeface="Times New Roman" panose="02020603050405020304" pitchFamily="18" charset="0"/>
                              <a:cs typeface="Times New Roman" panose="02020603050405020304" pitchFamily="18" charset="0"/>
                            </a:rPr>
                            <a:t>5.7%</a:t>
                          </a:r>
                          <a:endParaRPr lang="en-US" sz="1200" b="1"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EAFAFF"/>
                        </a:solidFill>
                      </a:tcPr>
                    </a:tc>
                    <a:extLst>
                      <a:ext uri="{0D108BD9-81ED-4DB2-BD59-A6C34878D82A}">
                        <a16:rowId xmlns:a16="http://schemas.microsoft.com/office/drawing/2014/main" val="4221270691"/>
                      </a:ext>
                    </a:extLst>
                  </a:tr>
                </a:tbl>
              </a:graphicData>
            </a:graphic>
          </p:graphicFrame>
        </mc:Fallback>
      </mc:AlternateContent>
      <p:sp>
        <p:nvSpPr>
          <p:cNvPr id="4" name="TextBox 3">
            <a:extLst>
              <a:ext uri="{FF2B5EF4-FFF2-40B4-BE49-F238E27FC236}">
                <a16:creationId xmlns:a16="http://schemas.microsoft.com/office/drawing/2014/main" id="{54AA8490-07F6-4512-8938-E41F1AA4BCDB}"/>
              </a:ext>
            </a:extLst>
          </p:cNvPr>
          <p:cNvSpPr txBox="1"/>
          <p:nvPr/>
        </p:nvSpPr>
        <p:spPr>
          <a:xfrm>
            <a:off x="2179637" y="6083198"/>
            <a:ext cx="8077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2">
                    <a:lumMod val="50000"/>
                  </a:schemeClr>
                </a:solidFill>
              </a:rPr>
              <a:t>Surprisingly, </a:t>
            </a:r>
            <a:r>
              <a:rPr lang="en-US" sz="2000" dirty="0" err="1">
                <a:solidFill>
                  <a:schemeClr val="bg2">
                    <a:lumMod val="50000"/>
                  </a:schemeClr>
                </a:solidFill>
              </a:rPr>
              <a:t>HRNet</a:t>
            </a:r>
            <a:r>
              <a:rPr lang="en-US" sz="2000" dirty="0">
                <a:solidFill>
                  <a:schemeClr val="bg2">
                    <a:lumMod val="50000"/>
                  </a:schemeClr>
                </a:solidFill>
              </a:rPr>
              <a:t> performs slightly better than </a:t>
            </a:r>
            <a:r>
              <a:rPr lang="en-US" sz="2000" dirty="0" err="1">
                <a:solidFill>
                  <a:schemeClr val="bg2">
                    <a:lumMod val="50000"/>
                  </a:schemeClr>
                </a:solidFill>
              </a:rPr>
              <a:t>ResNet</a:t>
            </a:r>
            <a:endParaRPr lang="en-US" sz="2000" dirty="0">
              <a:solidFill>
                <a:schemeClr val="bg2">
                  <a:lumMod val="50000"/>
                </a:schemeClr>
              </a:solidFill>
            </a:endParaRPr>
          </a:p>
        </p:txBody>
      </p:sp>
    </p:spTree>
    <p:extLst>
      <p:ext uri="{BB962C8B-B14F-4D97-AF65-F5344CB8AC3E}">
        <p14:creationId xmlns:p14="http://schemas.microsoft.com/office/powerpoint/2010/main" val="33417090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42E30-46CC-47D4-8702-3B722BDB2B54}"/>
              </a:ext>
            </a:extLst>
          </p:cNvPr>
          <p:cNvSpPr>
            <a:spLocks noGrp="1"/>
          </p:cNvSpPr>
          <p:nvPr>
            <p:ph type="sldNum" sz="quarter" idx="4"/>
          </p:nvPr>
        </p:nvSpPr>
        <p:spPr/>
        <p:txBody>
          <a:bodyPr/>
          <a:lstStyle/>
          <a:p>
            <a:fld id="{1BA29183-7CD2-4C0C-A7F1-D2FD10734D96}" type="slidenum">
              <a:rPr lang="en-US" smtClean="0"/>
              <a:pPr/>
              <a:t>29</a:t>
            </a:fld>
            <a:endParaRPr lang="en-US" dirty="0"/>
          </a:p>
        </p:txBody>
      </p:sp>
      <p:sp>
        <p:nvSpPr>
          <p:cNvPr id="3" name="Text Placeholder 2">
            <a:extLst>
              <a:ext uri="{FF2B5EF4-FFF2-40B4-BE49-F238E27FC236}">
                <a16:creationId xmlns:a16="http://schemas.microsoft.com/office/drawing/2014/main" id="{10A40F43-F776-4DF4-9C5D-234476CE8EC6}"/>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A9FFB503-5F6C-4C13-878F-29FBD96B1385}"/>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vs. variants</a:t>
            </a:r>
          </a:p>
        </p:txBody>
      </p:sp>
      <p:graphicFrame>
        <p:nvGraphicFramePr>
          <p:cNvPr id="8" name="Table 7">
            <a:extLst>
              <a:ext uri="{FF2B5EF4-FFF2-40B4-BE49-F238E27FC236}">
                <a16:creationId xmlns:a16="http://schemas.microsoft.com/office/drawing/2014/main" id="{39BAF30F-F3A6-4AAD-B208-B7A6B6DC4D67}"/>
              </a:ext>
            </a:extLst>
          </p:cNvPr>
          <p:cNvGraphicFramePr>
            <a:graphicFrameLocks noGrp="1"/>
          </p:cNvGraphicFramePr>
          <p:nvPr/>
        </p:nvGraphicFramePr>
        <p:xfrm>
          <a:off x="3337877" y="1887938"/>
          <a:ext cx="5760720" cy="3048000"/>
        </p:xfrm>
        <a:graphic>
          <a:graphicData uri="http://schemas.openxmlformats.org/drawingml/2006/table">
            <a:tbl>
              <a:tblPr firstRow="1" bandRow="1">
                <a:tableStyleId>{C083E6E3-FA7D-4D7B-A595-EF9225AFEA82}</a:tableStyleId>
              </a:tblPr>
              <a:tblGrid>
                <a:gridCol w="1554480">
                  <a:extLst>
                    <a:ext uri="{9D8B030D-6E8A-4147-A177-3AD203B41FA5}">
                      <a16:colId xmlns:a16="http://schemas.microsoft.com/office/drawing/2014/main" val="830691021"/>
                    </a:ext>
                  </a:extLst>
                </a:gridCol>
                <a:gridCol w="1005840">
                  <a:extLst>
                    <a:ext uri="{9D8B030D-6E8A-4147-A177-3AD203B41FA5}">
                      <a16:colId xmlns:a16="http://schemas.microsoft.com/office/drawing/2014/main" val="3206523245"/>
                    </a:ext>
                  </a:extLst>
                </a:gridCol>
                <a:gridCol w="1005840">
                  <a:extLst>
                    <a:ext uri="{9D8B030D-6E8A-4147-A177-3AD203B41FA5}">
                      <a16:colId xmlns:a16="http://schemas.microsoft.com/office/drawing/2014/main" val="2427810704"/>
                    </a:ext>
                  </a:extLst>
                </a:gridCol>
                <a:gridCol w="1097280">
                  <a:extLst>
                    <a:ext uri="{9D8B030D-6E8A-4147-A177-3AD203B41FA5}">
                      <a16:colId xmlns:a16="http://schemas.microsoft.com/office/drawing/2014/main" val="1293527594"/>
                    </a:ext>
                  </a:extLst>
                </a:gridCol>
                <a:gridCol w="1097280">
                  <a:extLst>
                    <a:ext uri="{9D8B030D-6E8A-4147-A177-3AD203B41FA5}">
                      <a16:colId xmlns:a16="http://schemas.microsoft.com/office/drawing/2014/main" val="3613392951"/>
                    </a:ext>
                  </a:extLst>
                </a:gridCol>
              </a:tblGrid>
              <a:tr h="182880">
                <a:tc>
                  <a:txBody>
                    <a:bodyPr/>
                    <a:lstStyle/>
                    <a:p>
                      <a:endParaRPr lang="en-US" sz="14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dirty="0">
                          <a:latin typeface="Times New Roman" panose="02020603050405020304" pitchFamily="18" charset="0"/>
                          <a:cs typeface="Times New Roman" panose="02020603050405020304" pitchFamily="18" charset="0"/>
                        </a:rPr>
                        <a:t>#Params.</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latin typeface="Times New Roman" panose="02020603050405020304" pitchFamily="18" charset="0"/>
                          <a:cs typeface="Times New Roman" panose="02020603050405020304" pitchFamily="18" charset="0"/>
                        </a:rPr>
                        <a:t>GFLOPs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latin typeface="Times New Roman" panose="02020603050405020304" pitchFamily="18" charset="0"/>
                          <a:cs typeface="Times New Roman" panose="02020603050405020304" pitchFamily="18" charset="0"/>
                        </a:rPr>
                        <a:t>Top-1</a:t>
                      </a:r>
                      <a:r>
                        <a:rPr lang="en-US" sz="1400" b="0" baseline="0" dirty="0">
                          <a:latin typeface="Times New Roman" panose="02020603050405020304" pitchFamily="18" charset="0"/>
                          <a:cs typeface="Times New Roman" panose="02020603050405020304" pitchFamily="18" charset="0"/>
                        </a:rPr>
                        <a:t> err.</a:t>
                      </a:r>
                      <a:endParaRPr lang="en-US" sz="14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Top-5 err.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5995837"/>
                  </a:ext>
                </a:extLst>
              </a:tr>
              <a:tr h="182880">
                <a:tc>
                  <a:txBody>
                    <a:bodyPr/>
                    <a:lstStyle/>
                    <a:p>
                      <a:r>
                        <a:rPr lang="en-US" sz="1400" dirty="0">
                          <a:latin typeface="Times New Roman" panose="02020603050405020304" pitchFamily="18" charset="0"/>
                          <a:cs typeface="Times New Roman" panose="02020603050405020304" pitchFamily="18" charset="0"/>
                        </a:rPr>
                        <a:t>HRNet-W27-Ci</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21.4M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5.55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26.0%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7.7%</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47434286"/>
                  </a:ext>
                </a:extLst>
              </a:tr>
              <a:tr h="182880">
                <a:tc>
                  <a:txBody>
                    <a:bodyPr/>
                    <a:lstStyle/>
                    <a:p>
                      <a:r>
                        <a:rPr lang="en-US" sz="1400" dirty="0">
                          <a:latin typeface="Times New Roman" panose="02020603050405020304" pitchFamily="18" charset="0"/>
                          <a:cs typeface="Times New Roman" panose="02020603050405020304" pitchFamily="18" charset="0"/>
                        </a:rPr>
                        <a:t>HRNet-W25-Cii</a:t>
                      </a: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21.7M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5.04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24.1%</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7.1%</a:t>
                      </a:r>
                    </a:p>
                  </a:txBody>
                  <a:tcPr anchor="ctr">
                    <a:solidFill>
                      <a:schemeClr val="bg1"/>
                    </a:solidFill>
                  </a:tcPr>
                </a:tc>
                <a:extLst>
                  <a:ext uri="{0D108BD9-81ED-4DB2-BD59-A6C34878D82A}">
                    <a16:rowId xmlns:a16="http://schemas.microsoft.com/office/drawing/2014/main" val="2220186446"/>
                  </a:ext>
                </a:extLst>
              </a:tr>
              <a:tr h="182880">
                <a:tc>
                  <a:txBody>
                    <a:bodyPr/>
                    <a:lstStyle/>
                    <a:p>
                      <a:r>
                        <a:rPr lang="en-US" sz="1400" dirty="0">
                          <a:latin typeface="Times New Roman" panose="02020603050405020304" pitchFamily="18" charset="0"/>
                          <a:cs typeface="Times New Roman" panose="02020603050405020304" pitchFamily="18" charset="0"/>
                        </a:rPr>
                        <a:t>HRNet-W18-C</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21.3M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3.99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23.1%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6.5%</a:t>
                      </a:r>
                    </a:p>
                  </a:txBody>
                  <a:tcPr anchor="ctr">
                    <a:lnB w="12700" cap="flat" cmpd="sng" algn="ctr">
                      <a:solidFill>
                        <a:schemeClr val="tx1"/>
                      </a:solidFill>
                      <a:prstDash val="solid"/>
                      <a:round/>
                      <a:headEnd type="none" w="med" len="med"/>
                      <a:tailEnd type="none" w="med" len="med"/>
                    </a:lnB>
                    <a:solidFill>
                      <a:srgbClr val="FFF5EB"/>
                    </a:solidFill>
                  </a:tcPr>
                </a:tc>
                <a:extLst>
                  <a:ext uri="{0D108BD9-81ED-4DB2-BD59-A6C34878D82A}">
                    <a16:rowId xmlns:a16="http://schemas.microsoft.com/office/drawing/2014/main" val="1123540552"/>
                  </a:ext>
                </a:extLst>
              </a:tr>
              <a:tr h="182880">
                <a:tc>
                  <a:txBody>
                    <a:bodyPr/>
                    <a:lstStyle/>
                    <a:p>
                      <a:r>
                        <a:rPr lang="en-US" sz="1400" dirty="0">
                          <a:latin typeface="Times New Roman" panose="02020603050405020304" pitchFamily="18" charset="0"/>
                          <a:cs typeface="Times New Roman" panose="02020603050405020304" pitchFamily="18" charset="0"/>
                        </a:rPr>
                        <a:t>HRNet-W36-Ci</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37.5M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9.00</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24.3%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7.3%</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4850426"/>
                  </a:ext>
                </a:extLst>
              </a:tr>
              <a:tr h="182880">
                <a:tc>
                  <a:txBody>
                    <a:bodyPr/>
                    <a:lstStyle/>
                    <a:p>
                      <a:r>
                        <a:rPr lang="en-US" sz="1400" dirty="0">
                          <a:latin typeface="Times New Roman" panose="02020603050405020304" pitchFamily="18" charset="0"/>
                          <a:cs typeface="Times New Roman" panose="02020603050405020304" pitchFamily="18" charset="0"/>
                        </a:rPr>
                        <a:t>HRNet-W34-Cii</a:t>
                      </a: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36.7M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8.29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22.8%</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6.3%</a:t>
                      </a:r>
                    </a:p>
                  </a:txBody>
                  <a:tcPr anchor="ctr">
                    <a:solidFill>
                      <a:schemeClr val="bg1"/>
                    </a:solidFill>
                  </a:tcPr>
                </a:tc>
                <a:extLst>
                  <a:ext uri="{0D108BD9-81ED-4DB2-BD59-A6C34878D82A}">
                    <a16:rowId xmlns:a16="http://schemas.microsoft.com/office/drawing/2014/main" val="3866881997"/>
                  </a:ext>
                </a:extLst>
              </a:tr>
              <a:tr h="182880">
                <a:tc>
                  <a:txBody>
                    <a:bodyPr/>
                    <a:lstStyle/>
                    <a:p>
                      <a:r>
                        <a:rPr lang="en-US" sz="1400" dirty="0">
                          <a:latin typeface="Times New Roman" panose="02020603050405020304" pitchFamily="18" charset="0"/>
                          <a:cs typeface="Times New Roman" panose="02020603050405020304" pitchFamily="18" charset="0"/>
                        </a:rPr>
                        <a:t>HRNet-W30-C</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37.7M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7.55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21.9%</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5.9%</a:t>
                      </a:r>
                    </a:p>
                  </a:txBody>
                  <a:tcPr anchor="ctr">
                    <a:lnB w="12700" cap="flat" cmpd="sng" algn="ctr">
                      <a:solidFill>
                        <a:schemeClr val="tx1"/>
                      </a:solidFill>
                      <a:prstDash val="solid"/>
                      <a:round/>
                      <a:headEnd type="none" w="med" len="med"/>
                      <a:tailEnd type="none" w="med" len="med"/>
                    </a:lnB>
                    <a:solidFill>
                      <a:srgbClr val="FFF5EB"/>
                    </a:solidFill>
                  </a:tcPr>
                </a:tc>
                <a:extLst>
                  <a:ext uri="{0D108BD9-81ED-4DB2-BD59-A6C34878D82A}">
                    <a16:rowId xmlns:a16="http://schemas.microsoft.com/office/drawing/2014/main" val="3536826552"/>
                  </a:ext>
                </a:extLst>
              </a:tr>
              <a:tr h="182880">
                <a:tc>
                  <a:txBody>
                    <a:bodyPr/>
                    <a:lstStyle/>
                    <a:p>
                      <a:r>
                        <a:rPr lang="en-US" sz="1400" dirty="0">
                          <a:latin typeface="Times New Roman" panose="02020603050405020304" pitchFamily="18" charset="0"/>
                          <a:cs typeface="Times New Roman" panose="02020603050405020304" pitchFamily="18" charset="0"/>
                        </a:rPr>
                        <a:t>HRNet-W45-Ci</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58.2M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13.4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a:latin typeface="Times New Roman" panose="02020603050405020304" pitchFamily="18" charset="0"/>
                          <a:cs typeface="Times New Roman" panose="02020603050405020304" pitchFamily="18" charset="0"/>
                        </a:rPr>
                        <a:t>23.6%</a:t>
                      </a: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7.0%</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484527379"/>
                  </a:ext>
                </a:extLst>
              </a:tr>
              <a:tr h="182880">
                <a:tc>
                  <a:txBody>
                    <a:bodyPr/>
                    <a:lstStyle/>
                    <a:p>
                      <a:r>
                        <a:rPr lang="en-US" sz="1400" dirty="0">
                          <a:latin typeface="Times New Roman" panose="02020603050405020304" pitchFamily="18" charset="0"/>
                          <a:cs typeface="Times New Roman" panose="02020603050405020304" pitchFamily="18" charset="0"/>
                        </a:rPr>
                        <a:t>HRNet-W43-Cii</a:t>
                      </a:r>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56.3M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12.5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22.2%</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a:latin typeface="Times New Roman" panose="02020603050405020304" pitchFamily="18" charset="0"/>
                          <a:cs typeface="Times New Roman" panose="02020603050405020304" pitchFamily="18" charset="0"/>
                        </a:rPr>
                        <a:t>6.1%</a:t>
                      </a:r>
                    </a:p>
                  </a:txBody>
                  <a:tcPr anchor="ctr">
                    <a:solidFill>
                      <a:schemeClr val="bg1"/>
                    </a:solidFill>
                  </a:tcPr>
                </a:tc>
                <a:extLst>
                  <a:ext uri="{0D108BD9-81ED-4DB2-BD59-A6C34878D82A}">
                    <a16:rowId xmlns:a16="http://schemas.microsoft.com/office/drawing/2014/main" val="3376701115"/>
                  </a:ext>
                </a:extLst>
              </a:tr>
              <a:tr h="182880">
                <a:tc>
                  <a:txBody>
                    <a:bodyPr/>
                    <a:lstStyle/>
                    <a:p>
                      <a:r>
                        <a:rPr lang="en-US" sz="1400" dirty="0">
                          <a:latin typeface="Times New Roman" panose="02020603050405020304" pitchFamily="18" charset="0"/>
                          <a:cs typeface="Times New Roman" panose="02020603050405020304" pitchFamily="18" charset="0"/>
                        </a:rPr>
                        <a:t>HRNet-W40-C</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57.6M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dirty="0">
                          <a:latin typeface="Times New Roman" panose="02020603050405020304" pitchFamily="18" charset="0"/>
                          <a:cs typeface="Times New Roman" panose="02020603050405020304" pitchFamily="18" charset="0"/>
                        </a:rPr>
                        <a:t>11.8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21.1%</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5EB"/>
                    </a:solidFill>
                  </a:tcPr>
                </a:tc>
                <a:tc>
                  <a:txBody>
                    <a:bodyPr/>
                    <a:lstStyle/>
                    <a:p>
                      <a:pPr algn="ctr"/>
                      <a:r>
                        <a:rPr lang="en-US" sz="1400" b="1" dirty="0">
                          <a:latin typeface="Times New Roman" panose="02020603050405020304" pitchFamily="18" charset="0"/>
                          <a:cs typeface="Times New Roman" panose="02020603050405020304" pitchFamily="18" charset="0"/>
                        </a:rPr>
                        <a:t>5.6%</a:t>
                      </a:r>
                    </a:p>
                  </a:txBody>
                  <a:tcPr anchor="ctr">
                    <a:lnB w="12700" cap="flat" cmpd="sng" algn="ctr">
                      <a:solidFill>
                        <a:schemeClr val="tx1"/>
                      </a:solidFill>
                      <a:prstDash val="solid"/>
                      <a:round/>
                      <a:headEnd type="none" w="med" len="med"/>
                      <a:tailEnd type="none" w="med" len="med"/>
                    </a:lnB>
                    <a:solidFill>
                      <a:srgbClr val="FFF5EB"/>
                    </a:solidFill>
                  </a:tcPr>
                </a:tc>
                <a:extLst>
                  <a:ext uri="{0D108BD9-81ED-4DB2-BD59-A6C34878D82A}">
                    <a16:rowId xmlns:a16="http://schemas.microsoft.com/office/drawing/2014/main" val="1184887805"/>
                  </a:ext>
                </a:extLst>
              </a:tr>
            </a:tbl>
          </a:graphicData>
        </a:graphic>
      </p:graphicFrame>
    </p:spTree>
    <p:extLst>
      <p:ext uri="{BB962C8B-B14F-4D97-AF65-F5344CB8AC3E}">
        <p14:creationId xmlns:p14="http://schemas.microsoft.com/office/powerpoint/2010/main" val="11443937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B5EE53-B858-43DD-BB40-DA88225DD154}"/>
              </a:ext>
            </a:extLst>
          </p:cNvPr>
          <p:cNvSpPr>
            <a:spLocks noGrp="1"/>
          </p:cNvSpPr>
          <p:nvPr>
            <p:ph type="sldNum" sz="quarter" idx="4"/>
          </p:nvPr>
        </p:nvSpPr>
        <p:spPr/>
        <p:txBody>
          <a:bodyPr/>
          <a:lstStyle/>
          <a:p>
            <a:fld id="{1BA29183-7CD2-4C0C-A7F1-D2FD10734D96}" type="slidenum">
              <a:rPr lang="en-US" smtClean="0"/>
              <a:pPr/>
              <a:t>3</a:t>
            </a:fld>
            <a:endParaRPr lang="en-US" dirty="0"/>
          </a:p>
        </p:txBody>
      </p:sp>
      <p:grpSp>
        <p:nvGrpSpPr>
          <p:cNvPr id="5" name="Group 4">
            <a:extLst>
              <a:ext uri="{FF2B5EF4-FFF2-40B4-BE49-F238E27FC236}">
                <a16:creationId xmlns:a16="http://schemas.microsoft.com/office/drawing/2014/main" id="{614AB55A-44D2-4B20-AF7B-06C46075BC45}"/>
              </a:ext>
            </a:extLst>
          </p:cNvPr>
          <p:cNvGrpSpPr/>
          <p:nvPr/>
        </p:nvGrpSpPr>
        <p:grpSpPr>
          <a:xfrm>
            <a:off x="1454508" y="3244399"/>
            <a:ext cx="1517650" cy="1803400"/>
            <a:chOff x="1273176" y="1206501"/>
            <a:chExt cx="1517650" cy="1803400"/>
          </a:xfrm>
        </p:grpSpPr>
        <p:sp>
          <p:nvSpPr>
            <p:cNvPr id="6" name="Freeform 5">
              <a:extLst>
                <a:ext uri="{FF2B5EF4-FFF2-40B4-BE49-F238E27FC236}">
                  <a16:creationId xmlns:a16="http://schemas.microsoft.com/office/drawing/2014/main" id="{103DA6A7-E164-46B5-B9F7-4FC78E7B71D3}"/>
                </a:ext>
              </a:extLst>
            </p:cNvPr>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529172B0-00E7-4308-AC4C-9593309231C0}"/>
                </a:ext>
              </a:extLst>
            </p:cNvPr>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D7FF6B0C-2A26-4593-970D-08D5390833D0}"/>
                </a:ext>
              </a:extLst>
            </p:cNvPr>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EDAACB9C-1955-4B40-B1FA-D52475FB3047}"/>
                </a:ext>
              </a:extLst>
            </p:cNvPr>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956D2B46-5E0D-4576-A7D7-7F18D6D27C7D}"/>
                </a:ext>
              </a:extLst>
            </p:cNvPr>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234923A9-C77D-4D12-9C78-B8066C968B4B}"/>
                </a:ext>
              </a:extLst>
            </p:cNvPr>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B740674-67FE-4161-98C8-7261EE4540A6}"/>
              </a:ext>
            </a:extLst>
          </p:cNvPr>
          <p:cNvGrpSpPr/>
          <p:nvPr/>
        </p:nvGrpSpPr>
        <p:grpSpPr>
          <a:xfrm>
            <a:off x="3982531" y="3244399"/>
            <a:ext cx="1517650" cy="1803400"/>
            <a:chOff x="1273176" y="1206501"/>
            <a:chExt cx="1517650" cy="1803400"/>
          </a:xfrm>
        </p:grpSpPr>
        <p:sp>
          <p:nvSpPr>
            <p:cNvPr id="13" name="Freeform 5">
              <a:extLst>
                <a:ext uri="{FF2B5EF4-FFF2-40B4-BE49-F238E27FC236}">
                  <a16:creationId xmlns:a16="http://schemas.microsoft.com/office/drawing/2014/main" id="{F8C44129-4FFA-4986-A4C2-67C27D22E5FB}"/>
                </a:ext>
              </a:extLst>
            </p:cNvPr>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50BFB080-78B6-4A2F-BDD6-725FE499A36A}"/>
                </a:ext>
              </a:extLst>
            </p:cNvPr>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495C761-BBC2-47B8-A4A6-D6531DE11C1A}"/>
                </a:ext>
              </a:extLst>
            </p:cNvPr>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9DC5F1A-37C9-4567-B0C0-8B769D2FD240}"/>
                </a:ext>
              </a:extLst>
            </p:cNvPr>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AE41AE21-5E21-407C-8E72-45DBCC98A4F9}"/>
                </a:ext>
              </a:extLst>
            </p:cNvPr>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3A4E6B5E-A2A0-4ABA-9000-59504AFC2B95}"/>
                </a:ext>
              </a:extLst>
            </p:cNvPr>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83CFD65D-6DE8-4E05-BAC5-872F42E4DCB4}"/>
              </a:ext>
            </a:extLst>
          </p:cNvPr>
          <p:cNvGrpSpPr/>
          <p:nvPr/>
        </p:nvGrpSpPr>
        <p:grpSpPr>
          <a:xfrm>
            <a:off x="6510554" y="3244399"/>
            <a:ext cx="1517650" cy="1803400"/>
            <a:chOff x="1273176" y="1206501"/>
            <a:chExt cx="1517650" cy="1803400"/>
          </a:xfrm>
        </p:grpSpPr>
        <p:sp>
          <p:nvSpPr>
            <p:cNvPr id="20" name="Freeform 5">
              <a:extLst>
                <a:ext uri="{FF2B5EF4-FFF2-40B4-BE49-F238E27FC236}">
                  <a16:creationId xmlns:a16="http://schemas.microsoft.com/office/drawing/2014/main" id="{54007369-E697-40A2-A7F1-5C16607DB79A}"/>
                </a:ext>
              </a:extLst>
            </p:cNvPr>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E6606AC2-282A-4D4B-BC9D-6F8960A0680D}"/>
                </a:ext>
              </a:extLst>
            </p:cNvPr>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0D944EC2-DDFB-4AF3-A961-FE639626ECF5}"/>
                </a:ext>
              </a:extLst>
            </p:cNvPr>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3B9A2192-FAFB-459F-95D6-18023B74F2BB}"/>
                </a:ext>
              </a:extLst>
            </p:cNvPr>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D38E27B4-6998-45D3-9826-C005FAAFB2EF}"/>
                </a:ext>
              </a:extLst>
            </p:cNvPr>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A714633B-1D65-4CEF-802B-EEE2A8ECD424}"/>
                </a:ext>
              </a:extLst>
            </p:cNvPr>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182F7061-458B-476F-8165-1CA88D3F296C}"/>
              </a:ext>
            </a:extLst>
          </p:cNvPr>
          <p:cNvGrpSpPr/>
          <p:nvPr/>
        </p:nvGrpSpPr>
        <p:grpSpPr>
          <a:xfrm>
            <a:off x="9995258" y="3244399"/>
            <a:ext cx="1517650" cy="1803400"/>
            <a:chOff x="1273176" y="1206501"/>
            <a:chExt cx="1517650" cy="1803400"/>
          </a:xfrm>
        </p:grpSpPr>
        <p:sp>
          <p:nvSpPr>
            <p:cNvPr id="27" name="Freeform 5">
              <a:extLst>
                <a:ext uri="{FF2B5EF4-FFF2-40B4-BE49-F238E27FC236}">
                  <a16:creationId xmlns:a16="http://schemas.microsoft.com/office/drawing/2014/main" id="{467144DF-06E8-46B5-97BA-11BA8BE067C8}"/>
                </a:ext>
              </a:extLst>
            </p:cNvPr>
            <p:cNvSpPr>
              <a:spLocks/>
            </p:cNvSpPr>
            <p:nvPr/>
          </p:nvSpPr>
          <p:spPr bwMode="auto">
            <a:xfrm>
              <a:off x="1273176" y="1206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5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EBC32549-A96D-4EC7-A873-1CB3D0BA1D6D}"/>
                </a:ext>
              </a:extLst>
            </p:cNvPr>
            <p:cNvSpPr>
              <a:spLocks/>
            </p:cNvSpPr>
            <p:nvPr/>
          </p:nvSpPr>
          <p:spPr bwMode="auto">
            <a:xfrm>
              <a:off x="1425576" y="13589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75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BBA30D18-FE96-4902-B2DE-0543CE10CCA1}"/>
                </a:ext>
              </a:extLst>
            </p:cNvPr>
            <p:cNvSpPr>
              <a:spLocks/>
            </p:cNvSpPr>
            <p:nvPr/>
          </p:nvSpPr>
          <p:spPr bwMode="auto">
            <a:xfrm>
              <a:off x="1577976" y="15113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F9CC32E2-7F15-49ED-A30C-65B0FB1D5144}"/>
                </a:ext>
              </a:extLst>
            </p:cNvPr>
            <p:cNvSpPr>
              <a:spLocks/>
            </p:cNvSpPr>
            <p:nvPr/>
          </p:nvSpPr>
          <p:spPr bwMode="auto">
            <a:xfrm>
              <a:off x="1730376" y="16637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2">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F178DFA8-0769-42CB-8532-EDC5E286B5A0}"/>
                </a:ext>
              </a:extLst>
            </p:cNvPr>
            <p:cNvSpPr>
              <a:spLocks/>
            </p:cNvSpPr>
            <p:nvPr/>
          </p:nvSpPr>
          <p:spPr bwMode="auto">
            <a:xfrm>
              <a:off x="1882776" y="18161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40000"/>
                <a:lumOff val="6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
              <a:extLst>
                <a:ext uri="{FF2B5EF4-FFF2-40B4-BE49-F238E27FC236}">
                  <a16:creationId xmlns:a16="http://schemas.microsoft.com/office/drawing/2014/main" id="{2C4795D3-11E7-4069-9D82-1D932AED50E0}"/>
                </a:ext>
              </a:extLst>
            </p:cNvPr>
            <p:cNvSpPr>
              <a:spLocks/>
            </p:cNvSpPr>
            <p:nvPr/>
          </p:nvSpPr>
          <p:spPr bwMode="auto">
            <a:xfrm>
              <a:off x="2035176" y="1968501"/>
              <a:ext cx="755650" cy="1041400"/>
            </a:xfrm>
            <a:custGeom>
              <a:avLst/>
              <a:gdLst>
                <a:gd name="T0" fmla="*/ 474 w 476"/>
                <a:gd name="T1" fmla="*/ 500 h 656"/>
                <a:gd name="T2" fmla="*/ 476 w 476"/>
                <a:gd name="T3" fmla="*/ 0 h 656"/>
                <a:gd name="T4" fmla="*/ 2 w 476"/>
                <a:gd name="T5" fmla="*/ 156 h 656"/>
                <a:gd name="T6" fmla="*/ 0 w 476"/>
                <a:gd name="T7" fmla="*/ 656 h 656"/>
                <a:gd name="T8" fmla="*/ 474 w 476"/>
                <a:gd name="T9" fmla="*/ 500 h 656"/>
              </a:gdLst>
              <a:ahLst/>
              <a:cxnLst>
                <a:cxn ang="0">
                  <a:pos x="T0" y="T1"/>
                </a:cxn>
                <a:cxn ang="0">
                  <a:pos x="T2" y="T3"/>
                </a:cxn>
                <a:cxn ang="0">
                  <a:pos x="T4" y="T5"/>
                </a:cxn>
                <a:cxn ang="0">
                  <a:pos x="T6" y="T7"/>
                </a:cxn>
                <a:cxn ang="0">
                  <a:pos x="T8" y="T9"/>
                </a:cxn>
              </a:cxnLst>
              <a:rect l="0" t="0" r="r" b="b"/>
              <a:pathLst>
                <a:path w="476" h="656">
                  <a:moveTo>
                    <a:pt x="474" y="500"/>
                  </a:moveTo>
                  <a:lnTo>
                    <a:pt x="476" y="0"/>
                  </a:lnTo>
                  <a:lnTo>
                    <a:pt x="2" y="156"/>
                  </a:lnTo>
                  <a:lnTo>
                    <a:pt x="0" y="656"/>
                  </a:lnTo>
                  <a:lnTo>
                    <a:pt x="474" y="500"/>
                  </a:lnTo>
                  <a:close/>
                </a:path>
              </a:pathLst>
            </a:custGeom>
            <a:solidFill>
              <a:schemeClr val="accent4">
                <a:lumMod val="60000"/>
                <a:lumOff val="40000"/>
              </a:schemeClr>
            </a:solid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33" name="Straight Arrow Connector 32">
            <a:extLst>
              <a:ext uri="{FF2B5EF4-FFF2-40B4-BE49-F238E27FC236}">
                <a16:creationId xmlns:a16="http://schemas.microsoft.com/office/drawing/2014/main" id="{9D510AF8-C84C-4D71-A0EA-A5C8928E12AF}"/>
              </a:ext>
            </a:extLst>
          </p:cNvPr>
          <p:cNvCxnSpPr>
            <a:cxnSpLocks/>
          </p:cNvCxnSpPr>
          <p:nvPr/>
        </p:nvCxnSpPr>
        <p:spPr>
          <a:xfrm>
            <a:off x="1036636" y="2851928"/>
            <a:ext cx="10820401" cy="0"/>
          </a:xfrm>
          <a:prstGeom prst="straightConnector1">
            <a:avLst/>
          </a:prstGeom>
          <a:ln w="254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5608BF9-E9DA-4637-9DEA-EF882F603EA4}"/>
              </a:ext>
            </a:extLst>
          </p:cNvPr>
          <p:cNvCxnSpPr/>
          <p:nvPr/>
        </p:nvCxnSpPr>
        <p:spPr>
          <a:xfrm>
            <a:off x="1036636" y="2851928"/>
            <a:ext cx="0" cy="1054100"/>
          </a:xfrm>
          <a:prstGeom prst="straightConnector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5D78CD0-0C7E-4768-A1C1-FE0D48E638D5}"/>
              </a:ext>
            </a:extLst>
          </p:cNvPr>
          <p:cNvGrpSpPr/>
          <p:nvPr/>
        </p:nvGrpSpPr>
        <p:grpSpPr>
          <a:xfrm>
            <a:off x="1036636" y="2811462"/>
            <a:ext cx="3332304" cy="853266"/>
            <a:chOff x="884237" y="3202796"/>
            <a:chExt cx="3332304" cy="853266"/>
          </a:xfrm>
        </p:grpSpPr>
        <p:cxnSp>
          <p:nvCxnSpPr>
            <p:cNvPr id="36" name="Straight Arrow Connector 35">
              <a:extLst>
                <a:ext uri="{FF2B5EF4-FFF2-40B4-BE49-F238E27FC236}">
                  <a16:creationId xmlns:a16="http://schemas.microsoft.com/office/drawing/2014/main" id="{6E2A7092-E05C-461C-8B9F-5262EBBA0D2B}"/>
                </a:ext>
              </a:extLst>
            </p:cNvPr>
            <p:cNvCxnSpPr>
              <a:cxnSpLocks/>
            </p:cNvCxnSpPr>
            <p:nvPr/>
          </p:nvCxnSpPr>
          <p:spPr>
            <a:xfrm>
              <a:off x="884237" y="3243262"/>
              <a:ext cx="755650" cy="812800"/>
            </a:xfrm>
            <a:prstGeom prst="straightConnector1">
              <a:avLst/>
            </a:prstGeom>
            <a:ln w="254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0F6BF54-54EA-42D9-A67F-982634ED2EF1}"/>
                </a:ext>
              </a:extLst>
            </p:cNvPr>
            <p:cNvSpPr txBox="1"/>
            <p:nvPr/>
          </p:nvSpPr>
          <p:spPr>
            <a:xfrm>
              <a:off x="1108075" y="3202796"/>
              <a:ext cx="3108466" cy="572464"/>
            </a:xfrm>
            <a:prstGeom prst="rect">
              <a:avLst/>
            </a:prstGeom>
            <a:noFill/>
          </p:spPr>
          <p:txBody>
            <a:bodyPr wrap="square" lIns="182880" tIns="146304" rIns="182880" bIns="146304" rtlCol="0">
              <a:spAutoFit/>
            </a:bodyPr>
            <a:lstStyle/>
            <a:p>
              <a:pPr>
                <a:lnSpc>
                  <a:spcPct val="90000"/>
                </a:lnSpc>
                <a:spcAft>
                  <a:spcPts val="600"/>
                </a:spcAft>
              </a:pPr>
              <a:r>
                <a:rPr lang="en-US" altLang="zh-CN" sz="2000" dirty="0">
                  <a:solidFill>
                    <a:srgbClr val="7030A0"/>
                  </a:solidFill>
                </a:rPr>
                <a:t>W</a:t>
              </a:r>
              <a:r>
                <a:rPr lang="en-US" sz="2000" dirty="0">
                  <a:solidFill>
                    <a:srgbClr val="7030A0"/>
                  </a:solidFill>
                </a:rPr>
                <a:t>ider -</a:t>
              </a:r>
              <a:r>
                <a:rPr lang="en-US" sz="1600" dirty="0">
                  <a:solidFill>
                    <a:srgbClr val="7030A0"/>
                  </a:solidFill>
                </a:rPr>
                <a:t> </a:t>
              </a:r>
              <a:r>
                <a:rPr lang="en-US" sz="1600" dirty="0">
                  <a:solidFill>
                    <a:srgbClr val="7030A0"/>
                  </a:solidFill>
                  <a:latin typeface="+mj-lt"/>
                </a:rPr>
                <a:t>more channels</a:t>
              </a:r>
              <a:endParaRPr lang="en-US" sz="2000" dirty="0">
                <a:solidFill>
                  <a:srgbClr val="7030A0"/>
                </a:solidFill>
                <a:latin typeface="+mj-lt"/>
              </a:endParaRPr>
            </a:p>
          </p:txBody>
        </p:sp>
      </p:grpSp>
      <p:cxnSp>
        <p:nvCxnSpPr>
          <p:cNvPr id="38" name="Straight Arrow Connector 37">
            <a:extLst>
              <a:ext uri="{FF2B5EF4-FFF2-40B4-BE49-F238E27FC236}">
                <a16:creationId xmlns:a16="http://schemas.microsoft.com/office/drawing/2014/main" id="{3A0AE97C-4673-431D-BFE5-6D8CBA2C7BEC}"/>
              </a:ext>
            </a:extLst>
          </p:cNvPr>
          <p:cNvCxnSpPr/>
          <p:nvPr/>
        </p:nvCxnSpPr>
        <p:spPr>
          <a:xfrm>
            <a:off x="3054708" y="4158799"/>
            <a:ext cx="8382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003261-F42F-46F3-8AF8-1C0CA1BD2BF5}"/>
              </a:ext>
            </a:extLst>
          </p:cNvPr>
          <p:cNvCxnSpPr/>
          <p:nvPr/>
        </p:nvCxnSpPr>
        <p:spPr>
          <a:xfrm>
            <a:off x="5569308" y="4158799"/>
            <a:ext cx="83820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B6A2289-3656-4F30-9656-D81638D1EAED}"/>
              </a:ext>
            </a:extLst>
          </p:cNvPr>
          <p:cNvCxnSpPr/>
          <p:nvPr/>
        </p:nvCxnSpPr>
        <p:spPr>
          <a:xfrm flipV="1">
            <a:off x="8236308" y="4158799"/>
            <a:ext cx="1606550" cy="0"/>
          </a:xfrm>
          <a:prstGeom prst="straightConnector1">
            <a:avLst/>
          </a:prstGeom>
          <a:ln w="1270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A76FCEC-D1B9-4ED1-8A2A-B3828E42889F}"/>
              </a:ext>
            </a:extLst>
          </p:cNvPr>
          <p:cNvSpPr txBox="1"/>
          <p:nvPr/>
        </p:nvSpPr>
        <p:spPr>
          <a:xfrm>
            <a:off x="4008436" y="2369328"/>
            <a:ext cx="478717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accent5"/>
                </a:solidFill>
              </a:rPr>
              <a:t>Deeper - </a:t>
            </a:r>
            <a:r>
              <a:rPr lang="en-US" sz="1600" dirty="0">
                <a:solidFill>
                  <a:schemeClr val="accent5"/>
                </a:solidFill>
                <a:latin typeface="+mj-lt"/>
              </a:rPr>
              <a:t>more layers</a:t>
            </a:r>
            <a:endParaRPr lang="en-US" sz="2000" dirty="0">
              <a:solidFill>
                <a:schemeClr val="accent5"/>
              </a:solidFill>
              <a:latin typeface="+mj-lt"/>
            </a:endParaRPr>
          </a:p>
        </p:txBody>
      </p:sp>
      <p:sp>
        <p:nvSpPr>
          <p:cNvPr id="42" name="TextBox 41">
            <a:extLst>
              <a:ext uri="{FF2B5EF4-FFF2-40B4-BE49-F238E27FC236}">
                <a16:creationId xmlns:a16="http://schemas.microsoft.com/office/drawing/2014/main" id="{362E43DD-DAAB-4500-A426-C2569D9E09F8}"/>
              </a:ext>
            </a:extLst>
          </p:cNvPr>
          <p:cNvSpPr txBox="1"/>
          <p:nvPr/>
        </p:nvSpPr>
        <p:spPr>
          <a:xfrm>
            <a:off x="-317866" y="3715528"/>
            <a:ext cx="2192701" cy="898708"/>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a:solidFill>
                  <a:srgbClr val="00B050"/>
                </a:solidFill>
              </a:rPr>
              <a:t>     Finer -  </a:t>
            </a:r>
          </a:p>
          <a:p>
            <a:pPr algn="ctr">
              <a:lnSpc>
                <a:spcPct val="90000"/>
              </a:lnSpc>
              <a:spcAft>
                <a:spcPts val="600"/>
              </a:spcAft>
            </a:pPr>
            <a:r>
              <a:rPr lang="en-US" altLang="zh-CN" sz="1600" dirty="0">
                <a:solidFill>
                  <a:srgbClr val="00B050"/>
                </a:solidFill>
                <a:latin typeface="+mj-lt"/>
              </a:rPr>
              <a:t>higher resolution</a:t>
            </a:r>
            <a:endParaRPr lang="en-US" sz="1600" dirty="0">
              <a:solidFill>
                <a:srgbClr val="00B050"/>
              </a:solidFill>
              <a:latin typeface="+mj-lt"/>
            </a:endParaRPr>
          </a:p>
        </p:txBody>
      </p:sp>
      <p:sp>
        <p:nvSpPr>
          <p:cNvPr id="44" name="Rectangle 43">
            <a:extLst>
              <a:ext uri="{FF2B5EF4-FFF2-40B4-BE49-F238E27FC236}">
                <a16:creationId xmlns:a16="http://schemas.microsoft.com/office/drawing/2014/main" id="{E4815C51-36D1-4DAA-9D3F-EB7145D20A86}"/>
              </a:ext>
            </a:extLst>
          </p:cNvPr>
          <p:cNvSpPr/>
          <p:nvPr/>
        </p:nvSpPr>
        <p:spPr>
          <a:xfrm>
            <a:off x="6675437" y="1511597"/>
            <a:ext cx="1189749" cy="461665"/>
          </a:xfrm>
          <a:prstGeom prst="rect">
            <a:avLst/>
          </a:prstGeom>
        </p:spPr>
        <p:txBody>
          <a:bodyPr wrap="none">
            <a:spAutoFit/>
          </a:bodyPr>
          <a:lstStyle/>
          <a:p>
            <a:r>
              <a:rPr lang="en-US" sz="2400" dirty="0">
                <a:solidFill>
                  <a:srgbClr val="00B050"/>
                </a:solidFill>
                <a:latin typeface="+mj-lt"/>
              </a:rPr>
              <a:t>→  finer</a:t>
            </a:r>
            <a:endParaRPr lang="en-US" dirty="0">
              <a:latin typeface="+mj-lt"/>
            </a:endParaRPr>
          </a:p>
        </p:txBody>
      </p:sp>
      <p:sp>
        <p:nvSpPr>
          <p:cNvPr id="45" name="TextBox 44">
            <a:extLst>
              <a:ext uri="{FF2B5EF4-FFF2-40B4-BE49-F238E27FC236}">
                <a16:creationId xmlns:a16="http://schemas.microsoft.com/office/drawing/2014/main" id="{EC553AEE-BC6D-4ACA-894B-5307B5337C22}"/>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Neural architecture design</a:t>
            </a:r>
            <a:endParaRPr lang="en-US" sz="3600" i="1" dirty="0">
              <a:gradFill>
                <a:gsLst>
                  <a:gs pos="2917">
                    <a:schemeClr val="tx1"/>
                  </a:gs>
                  <a:gs pos="30000">
                    <a:schemeClr val="tx1"/>
                  </a:gs>
                </a:gsLst>
                <a:lin ang="5400000" scaled="0"/>
              </a:gradFill>
              <a:latin typeface="+mj-lt"/>
            </a:endParaRPr>
          </a:p>
        </p:txBody>
      </p:sp>
      <p:sp>
        <p:nvSpPr>
          <p:cNvPr id="3" name="TextBox 2">
            <a:extLst>
              <a:ext uri="{FF2B5EF4-FFF2-40B4-BE49-F238E27FC236}">
                <a16:creationId xmlns:a16="http://schemas.microsoft.com/office/drawing/2014/main" id="{6719EDD1-0ABB-42DE-859D-6B00AE77CFED}"/>
              </a:ext>
            </a:extLst>
          </p:cNvPr>
          <p:cNvSpPr txBox="1"/>
          <p:nvPr/>
        </p:nvSpPr>
        <p:spPr>
          <a:xfrm>
            <a:off x="731837" y="5478462"/>
            <a:ext cx="10972799" cy="627864"/>
          </a:xfrm>
          <a:prstGeom prst="rect">
            <a:avLst/>
          </a:prstGeom>
          <a:solidFill>
            <a:schemeClr val="accent6"/>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mj-lt"/>
              </a:rPr>
              <a:t>New dimension: go finer towards high-resolution representation learning</a:t>
            </a:r>
          </a:p>
        </p:txBody>
      </p:sp>
      <p:sp>
        <p:nvSpPr>
          <p:cNvPr id="46" name="TextBox 45">
            <a:extLst>
              <a:ext uri="{FF2B5EF4-FFF2-40B4-BE49-F238E27FC236}">
                <a16:creationId xmlns:a16="http://schemas.microsoft.com/office/drawing/2014/main" id="{378894EB-7695-4857-8D9B-4A4CA158DA40}"/>
              </a:ext>
            </a:extLst>
          </p:cNvPr>
          <p:cNvSpPr txBox="1"/>
          <p:nvPr/>
        </p:nvSpPr>
        <p:spPr>
          <a:xfrm>
            <a:off x="3932238" y="1511597"/>
            <a:ext cx="1447799" cy="461665"/>
          </a:xfrm>
          <a:prstGeom prst="rect">
            <a:avLst/>
          </a:prstGeom>
          <a:noFill/>
        </p:spPr>
        <p:txBody>
          <a:bodyPr wrap="square" rtlCol="0">
            <a:spAutoFit/>
          </a:bodyPr>
          <a:lstStyle/>
          <a:p>
            <a:pPr algn="ctr"/>
            <a:r>
              <a:rPr lang="en-US" sz="2400" dirty="0">
                <a:solidFill>
                  <a:schemeClr val="accent5"/>
                </a:solidFill>
                <a:latin typeface="+mj-lt"/>
              </a:rPr>
              <a:t>deeper</a:t>
            </a:r>
            <a:endParaRPr lang="en-US" sz="2400" dirty="0">
              <a:solidFill>
                <a:srgbClr val="00B050"/>
              </a:solidFill>
              <a:latin typeface="+mj-lt"/>
            </a:endParaRPr>
          </a:p>
        </p:txBody>
      </p:sp>
      <p:sp>
        <p:nvSpPr>
          <p:cNvPr id="47" name="Rectangle 46">
            <a:extLst>
              <a:ext uri="{FF2B5EF4-FFF2-40B4-BE49-F238E27FC236}">
                <a16:creationId xmlns:a16="http://schemas.microsoft.com/office/drawing/2014/main" id="{8BF78C08-1DD7-4FBC-99DF-01AD2DD732E0}"/>
              </a:ext>
            </a:extLst>
          </p:cNvPr>
          <p:cNvSpPr/>
          <p:nvPr/>
        </p:nvSpPr>
        <p:spPr>
          <a:xfrm>
            <a:off x="5295448" y="1511597"/>
            <a:ext cx="1321196" cy="461665"/>
          </a:xfrm>
          <a:prstGeom prst="rect">
            <a:avLst/>
          </a:prstGeom>
        </p:spPr>
        <p:txBody>
          <a:bodyPr wrap="square">
            <a:spAutoFit/>
          </a:bodyPr>
          <a:lstStyle/>
          <a:p>
            <a:r>
              <a:rPr lang="en-US" sz="2400" dirty="0">
                <a:solidFill>
                  <a:srgbClr val="7030A0"/>
                </a:solidFill>
                <a:latin typeface="+mj-lt"/>
              </a:rPr>
              <a:t>→ </a:t>
            </a:r>
            <a:r>
              <a:rPr lang="en-US" sz="2400" dirty="0">
                <a:solidFill>
                  <a:srgbClr val="00B050"/>
                </a:solidFill>
                <a:latin typeface="+mj-lt"/>
              </a:rPr>
              <a:t> </a:t>
            </a:r>
            <a:r>
              <a:rPr lang="en-US" sz="2400" dirty="0">
                <a:solidFill>
                  <a:srgbClr val="7030A0"/>
                </a:solidFill>
                <a:latin typeface="+mj-lt"/>
              </a:rPr>
              <a:t>wider</a:t>
            </a:r>
          </a:p>
        </p:txBody>
      </p:sp>
    </p:spTree>
    <p:extLst>
      <p:ext uri="{BB962C8B-B14F-4D97-AF65-F5344CB8AC3E}">
        <p14:creationId xmlns:p14="http://schemas.microsoft.com/office/powerpoint/2010/main" val="1268913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up)">
                                      <p:cBhvr>
                                        <p:cTn id="15" dur="500"/>
                                        <p:tgtEl>
                                          <p:spTgt spid="4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0AD60-E92C-4482-9918-884321384CDB}"/>
              </a:ext>
            </a:extLst>
          </p:cNvPr>
          <p:cNvSpPr>
            <a:spLocks noGrp="1"/>
          </p:cNvSpPr>
          <p:nvPr>
            <p:ph type="sldNum" sz="quarter" idx="4"/>
          </p:nvPr>
        </p:nvSpPr>
        <p:spPr/>
        <p:txBody>
          <a:bodyPr/>
          <a:lstStyle/>
          <a:p>
            <a:fld id="{1BA29183-7CD2-4C0C-A7F1-D2FD10734D96}" type="slidenum">
              <a:rPr lang="en-US" smtClean="0"/>
              <a:pPr/>
              <a:t>30</a:t>
            </a:fld>
            <a:endParaRPr lang="en-US" dirty="0"/>
          </a:p>
        </p:txBody>
      </p:sp>
      <p:sp>
        <p:nvSpPr>
          <p:cNvPr id="9" name="TextBox 8">
            <a:extLst>
              <a:ext uri="{FF2B5EF4-FFF2-40B4-BE49-F238E27FC236}">
                <a16:creationId xmlns:a16="http://schemas.microsoft.com/office/drawing/2014/main" id="{4EAEB924-E779-4289-80F3-2DE3CCC711B4}"/>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Visual recognition applications </a:t>
            </a:r>
            <a:endParaRPr lang="en-US" sz="3600" dirty="0">
              <a:gradFill>
                <a:gsLst>
                  <a:gs pos="2917">
                    <a:schemeClr val="tx1"/>
                  </a:gs>
                  <a:gs pos="30000">
                    <a:schemeClr val="tx1"/>
                  </a:gs>
                </a:gsLst>
                <a:lin ang="5400000" scaled="0"/>
              </a:gradFill>
            </a:endParaRPr>
          </a:p>
        </p:txBody>
      </p:sp>
      <p:cxnSp>
        <p:nvCxnSpPr>
          <p:cNvPr id="22" name="Straight Arrow Connector 21">
            <a:extLst>
              <a:ext uri="{FF2B5EF4-FFF2-40B4-BE49-F238E27FC236}">
                <a16:creationId xmlns:a16="http://schemas.microsoft.com/office/drawing/2014/main" id="{4A808B84-4212-4BC1-BD34-D531A8E0799A}"/>
              </a:ext>
            </a:extLst>
          </p:cNvPr>
          <p:cNvCxnSpPr>
            <a:cxnSpLocks/>
          </p:cNvCxnSpPr>
          <p:nvPr/>
        </p:nvCxnSpPr>
        <p:spPr>
          <a:xfrm>
            <a:off x="731837" y="4180014"/>
            <a:ext cx="11006111" cy="0"/>
          </a:xfrm>
          <a:prstGeom prst="straightConnector1">
            <a:avLst/>
          </a:prstGeom>
          <a:ln w="63500">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CD914E-C437-459F-8397-49C42E0F2261}"/>
              </a:ext>
            </a:extLst>
          </p:cNvPr>
          <p:cNvSpPr txBox="1"/>
          <p:nvPr/>
        </p:nvSpPr>
        <p:spPr>
          <a:xfrm>
            <a:off x="698213" y="4224420"/>
            <a:ext cx="1791923"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Image</a:t>
            </a:r>
            <a:r>
              <a:rPr lang="en-US" sz="2000" dirty="0"/>
              <a:t> </a:t>
            </a:r>
            <a:r>
              <a:rPr lang="en-US" sz="2000" dirty="0">
                <a:solidFill>
                  <a:schemeClr val="bg2">
                    <a:lumMod val="50000"/>
                  </a:schemeClr>
                </a:solidFill>
                <a:latin typeface="+mj-lt"/>
              </a:rPr>
              <a:t>classification</a:t>
            </a:r>
          </a:p>
        </p:txBody>
      </p:sp>
      <p:sp>
        <p:nvSpPr>
          <p:cNvPr id="24" name="TextBox 23">
            <a:extLst>
              <a:ext uri="{FF2B5EF4-FFF2-40B4-BE49-F238E27FC236}">
                <a16:creationId xmlns:a16="http://schemas.microsoft.com/office/drawing/2014/main" id="{D3F1D876-2EED-4A24-8AEE-7733F44D72C9}"/>
              </a:ext>
            </a:extLst>
          </p:cNvPr>
          <p:cNvSpPr txBox="1"/>
          <p:nvPr/>
        </p:nvSpPr>
        <p:spPr>
          <a:xfrm>
            <a:off x="6371062" y="4224420"/>
            <a:ext cx="2067018"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latin typeface="+mj-lt"/>
              </a:rPr>
              <a:t>Semantic segmentation</a:t>
            </a:r>
          </a:p>
        </p:txBody>
      </p:sp>
      <p:sp>
        <p:nvSpPr>
          <p:cNvPr id="25" name="TextBox 24">
            <a:extLst>
              <a:ext uri="{FF2B5EF4-FFF2-40B4-BE49-F238E27FC236}">
                <a16:creationId xmlns:a16="http://schemas.microsoft.com/office/drawing/2014/main" id="{7D1B5121-28F8-4297-8064-9F8B47CB2CCC}"/>
              </a:ext>
            </a:extLst>
          </p:cNvPr>
          <p:cNvSpPr txBox="1"/>
          <p:nvPr/>
        </p:nvSpPr>
        <p:spPr>
          <a:xfrm>
            <a:off x="3175188" y="4224420"/>
            <a:ext cx="1997868"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latin typeface="+mj-lt"/>
              </a:rPr>
              <a:t>Object detection</a:t>
            </a:r>
          </a:p>
        </p:txBody>
      </p:sp>
      <p:sp>
        <p:nvSpPr>
          <p:cNvPr id="27" name="TextBox 26">
            <a:extLst>
              <a:ext uri="{FF2B5EF4-FFF2-40B4-BE49-F238E27FC236}">
                <a16:creationId xmlns:a16="http://schemas.microsoft.com/office/drawing/2014/main" id="{C3DF7315-14A2-4EB1-B523-B539B7CF8093}"/>
              </a:ext>
            </a:extLst>
          </p:cNvPr>
          <p:cNvSpPr txBox="1"/>
          <p:nvPr/>
        </p:nvSpPr>
        <p:spPr>
          <a:xfrm>
            <a:off x="9647236" y="4224420"/>
            <a:ext cx="1981201"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Pose estimation</a:t>
            </a:r>
          </a:p>
        </p:txBody>
      </p:sp>
      <p:grpSp>
        <p:nvGrpSpPr>
          <p:cNvPr id="4" name="Group 3">
            <a:extLst>
              <a:ext uri="{FF2B5EF4-FFF2-40B4-BE49-F238E27FC236}">
                <a16:creationId xmlns:a16="http://schemas.microsoft.com/office/drawing/2014/main" id="{4A7573BD-EDF7-4E5F-9EAA-0A48BB1893CC}"/>
              </a:ext>
            </a:extLst>
          </p:cNvPr>
          <p:cNvGrpSpPr/>
          <p:nvPr/>
        </p:nvGrpSpPr>
        <p:grpSpPr>
          <a:xfrm>
            <a:off x="9494836" y="2560320"/>
            <a:ext cx="2209801" cy="1396992"/>
            <a:chOff x="9494836" y="2560320"/>
            <a:chExt cx="2209801" cy="1396992"/>
          </a:xfrm>
        </p:grpSpPr>
        <p:pic>
          <p:nvPicPr>
            <p:cNvPr id="20" name="Picture 19">
              <a:extLst>
                <a:ext uri="{FF2B5EF4-FFF2-40B4-BE49-F238E27FC236}">
                  <a16:creationId xmlns:a16="http://schemas.microsoft.com/office/drawing/2014/main" id="{0344A292-ED05-4DED-A9C2-7D0481F1B500}"/>
                </a:ext>
              </a:extLst>
            </p:cNvPr>
            <p:cNvPicPr>
              <a:picLocks noChangeAspect="1"/>
            </p:cNvPicPr>
            <p:nvPr/>
          </p:nvPicPr>
          <p:blipFill>
            <a:blip r:embed="rId3"/>
            <a:stretch>
              <a:fillRect/>
            </a:stretch>
          </p:blipFill>
          <p:spPr>
            <a:xfrm>
              <a:off x="9494837" y="2579814"/>
              <a:ext cx="2209489" cy="1353312"/>
            </a:xfrm>
            <a:prstGeom prst="rect">
              <a:avLst/>
            </a:prstGeom>
          </p:spPr>
        </p:pic>
        <p:sp>
          <p:nvSpPr>
            <p:cNvPr id="28" name="Rectangle 27">
              <a:extLst>
                <a:ext uri="{FF2B5EF4-FFF2-40B4-BE49-F238E27FC236}">
                  <a16:creationId xmlns:a16="http://schemas.microsoft.com/office/drawing/2014/main" id="{CE32966B-688D-4793-9CCA-32DB338C2BDB}"/>
                </a:ext>
              </a:extLst>
            </p:cNvPr>
            <p:cNvSpPr/>
            <p:nvPr/>
          </p:nvSpPr>
          <p:spPr>
            <a:xfrm>
              <a:off x="9494836" y="2560320"/>
              <a:ext cx="2209801" cy="1396992"/>
            </a:xfrm>
            <a:prstGeom prst="rect">
              <a:avLst/>
            </a:prstGeom>
            <a:noFill/>
            <a:ln w="38100">
              <a:solidFill>
                <a:srgbClr val="4CA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C787EEB-8B80-46F0-8A7F-C62DED2DF341}"/>
              </a:ext>
            </a:extLst>
          </p:cNvPr>
          <p:cNvGrpSpPr/>
          <p:nvPr/>
        </p:nvGrpSpPr>
        <p:grpSpPr>
          <a:xfrm>
            <a:off x="6001940" y="2560320"/>
            <a:ext cx="2738949" cy="1396992"/>
            <a:chOff x="4922837" y="2560320"/>
            <a:chExt cx="2738949" cy="1396992"/>
          </a:xfrm>
        </p:grpSpPr>
        <p:pic>
          <p:nvPicPr>
            <p:cNvPr id="14" name="Picture 13">
              <a:extLst>
                <a:ext uri="{FF2B5EF4-FFF2-40B4-BE49-F238E27FC236}">
                  <a16:creationId xmlns:a16="http://schemas.microsoft.com/office/drawing/2014/main" id="{AF9C2094-C704-49A9-B021-A5E102BB093F}"/>
                </a:ext>
              </a:extLst>
            </p:cNvPr>
            <p:cNvPicPr>
              <a:picLocks noChangeAspect="1"/>
            </p:cNvPicPr>
            <p:nvPr/>
          </p:nvPicPr>
          <p:blipFill>
            <a:blip r:embed="rId4"/>
            <a:stretch>
              <a:fillRect/>
            </a:stretch>
          </p:blipFill>
          <p:spPr>
            <a:xfrm>
              <a:off x="4944506" y="2579814"/>
              <a:ext cx="2717280" cy="1353312"/>
            </a:xfrm>
            <a:prstGeom prst="rect">
              <a:avLst/>
            </a:prstGeom>
          </p:spPr>
        </p:pic>
        <p:sp>
          <p:nvSpPr>
            <p:cNvPr id="36" name="Rectangle 35">
              <a:extLst>
                <a:ext uri="{FF2B5EF4-FFF2-40B4-BE49-F238E27FC236}">
                  <a16:creationId xmlns:a16="http://schemas.microsoft.com/office/drawing/2014/main" id="{F9E5B7E7-D781-491A-833C-EB0ED96C0580}"/>
                </a:ext>
              </a:extLst>
            </p:cNvPr>
            <p:cNvSpPr/>
            <p:nvPr/>
          </p:nvSpPr>
          <p:spPr>
            <a:xfrm>
              <a:off x="4922837" y="2560320"/>
              <a:ext cx="2730250" cy="1396992"/>
            </a:xfrm>
            <a:prstGeom prst="rect">
              <a:avLst/>
            </a:prstGeom>
            <a:noFill/>
            <a:ln w="38100">
              <a:solidFill>
                <a:srgbClr val="C64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8FD0232F-F48C-4909-89DB-C6633D850D5A}"/>
              </a:ext>
            </a:extLst>
          </p:cNvPr>
          <p:cNvGrpSpPr/>
          <p:nvPr/>
        </p:nvGrpSpPr>
        <p:grpSpPr>
          <a:xfrm>
            <a:off x="3186124" y="2560320"/>
            <a:ext cx="2061868" cy="1396992"/>
            <a:chOff x="2649787" y="2560320"/>
            <a:chExt cx="2061868" cy="1396992"/>
          </a:xfrm>
        </p:grpSpPr>
        <p:pic>
          <p:nvPicPr>
            <p:cNvPr id="19" name="Picture 18">
              <a:extLst>
                <a:ext uri="{FF2B5EF4-FFF2-40B4-BE49-F238E27FC236}">
                  <a16:creationId xmlns:a16="http://schemas.microsoft.com/office/drawing/2014/main" id="{2496C43A-AB8D-41C8-9E06-2C7F14A23FB3}"/>
                </a:ext>
              </a:extLst>
            </p:cNvPr>
            <p:cNvPicPr>
              <a:picLocks noChangeAspect="1"/>
            </p:cNvPicPr>
            <p:nvPr/>
          </p:nvPicPr>
          <p:blipFill>
            <a:blip r:embed="rId5"/>
            <a:stretch>
              <a:fillRect/>
            </a:stretch>
          </p:blipFill>
          <p:spPr>
            <a:xfrm>
              <a:off x="2665027" y="2579814"/>
              <a:ext cx="2037929" cy="1353312"/>
            </a:xfrm>
            <a:prstGeom prst="rect">
              <a:avLst/>
            </a:prstGeom>
          </p:spPr>
        </p:pic>
        <p:sp>
          <p:nvSpPr>
            <p:cNvPr id="37" name="Rectangle 36">
              <a:extLst>
                <a:ext uri="{FF2B5EF4-FFF2-40B4-BE49-F238E27FC236}">
                  <a16:creationId xmlns:a16="http://schemas.microsoft.com/office/drawing/2014/main" id="{A5147C4F-3F61-4966-8E6C-F92260A40BDB}"/>
                </a:ext>
              </a:extLst>
            </p:cNvPr>
            <p:cNvSpPr/>
            <p:nvPr/>
          </p:nvSpPr>
          <p:spPr>
            <a:xfrm>
              <a:off x="2649787" y="2560320"/>
              <a:ext cx="2061868" cy="1396992"/>
            </a:xfrm>
            <a:prstGeom prst="rect">
              <a:avLst/>
            </a:prstGeom>
            <a:noFill/>
            <a:ln w="38100">
              <a:solidFill>
                <a:srgbClr val="70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BD5E3CB-B91E-4751-B6B9-F70BE4AAC979}"/>
              </a:ext>
            </a:extLst>
          </p:cNvPr>
          <p:cNvGrpSpPr/>
          <p:nvPr/>
        </p:nvGrpSpPr>
        <p:grpSpPr>
          <a:xfrm>
            <a:off x="731837" y="2560320"/>
            <a:ext cx="1700339" cy="1396992"/>
            <a:chOff x="731837" y="2560320"/>
            <a:chExt cx="1700339" cy="1396992"/>
          </a:xfrm>
        </p:grpSpPr>
        <p:pic>
          <p:nvPicPr>
            <p:cNvPr id="21" name="Picture 20">
              <a:extLst>
                <a:ext uri="{FF2B5EF4-FFF2-40B4-BE49-F238E27FC236}">
                  <a16:creationId xmlns:a16="http://schemas.microsoft.com/office/drawing/2014/main" id="{5EC84FEC-CC1D-456E-9E01-EAECB06F8414}"/>
                </a:ext>
              </a:extLst>
            </p:cNvPr>
            <p:cNvPicPr>
              <a:picLocks noChangeAspect="1"/>
            </p:cNvPicPr>
            <p:nvPr/>
          </p:nvPicPr>
          <p:blipFill>
            <a:blip r:embed="rId6"/>
            <a:stretch>
              <a:fillRect/>
            </a:stretch>
          </p:blipFill>
          <p:spPr>
            <a:xfrm>
              <a:off x="731837" y="2579814"/>
              <a:ext cx="1691640" cy="1353312"/>
            </a:xfrm>
            <a:prstGeom prst="rect">
              <a:avLst/>
            </a:prstGeom>
          </p:spPr>
        </p:pic>
        <p:sp>
          <p:nvSpPr>
            <p:cNvPr id="38" name="Rectangle 37">
              <a:extLst>
                <a:ext uri="{FF2B5EF4-FFF2-40B4-BE49-F238E27FC236}">
                  <a16:creationId xmlns:a16="http://schemas.microsoft.com/office/drawing/2014/main" id="{A1D77340-A148-461C-A23B-BC85C049979D}"/>
                </a:ext>
              </a:extLst>
            </p:cNvPr>
            <p:cNvSpPr/>
            <p:nvPr/>
          </p:nvSpPr>
          <p:spPr>
            <a:xfrm>
              <a:off x="731837" y="2560320"/>
              <a:ext cx="1700339" cy="1396992"/>
            </a:xfrm>
            <a:prstGeom prst="rect">
              <a:avLst/>
            </a:prstGeom>
            <a:noFill/>
            <a:ln w="38100">
              <a:solidFill>
                <a:srgbClr val="1D7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88710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0AD60-E92C-4482-9918-884321384CDB}"/>
              </a:ext>
            </a:extLst>
          </p:cNvPr>
          <p:cNvSpPr>
            <a:spLocks noGrp="1"/>
          </p:cNvSpPr>
          <p:nvPr>
            <p:ph type="sldNum" sz="quarter" idx="4"/>
          </p:nvPr>
        </p:nvSpPr>
        <p:spPr/>
        <p:txBody>
          <a:bodyPr/>
          <a:lstStyle/>
          <a:p>
            <a:fld id="{1BA29183-7CD2-4C0C-A7F1-D2FD10734D96}" type="slidenum">
              <a:rPr lang="en-US" smtClean="0"/>
              <a:pPr/>
              <a:t>31</a:t>
            </a:fld>
            <a:endParaRPr lang="en-US" dirty="0"/>
          </a:p>
        </p:txBody>
      </p:sp>
      <p:cxnSp>
        <p:nvCxnSpPr>
          <p:cNvPr id="22" name="Straight Arrow Connector 21">
            <a:extLst>
              <a:ext uri="{FF2B5EF4-FFF2-40B4-BE49-F238E27FC236}">
                <a16:creationId xmlns:a16="http://schemas.microsoft.com/office/drawing/2014/main" id="{4A808B84-4212-4BC1-BD34-D531A8E0799A}"/>
              </a:ext>
            </a:extLst>
          </p:cNvPr>
          <p:cNvCxnSpPr>
            <a:cxnSpLocks/>
          </p:cNvCxnSpPr>
          <p:nvPr/>
        </p:nvCxnSpPr>
        <p:spPr>
          <a:xfrm>
            <a:off x="731837" y="3364356"/>
            <a:ext cx="11006111" cy="0"/>
          </a:xfrm>
          <a:prstGeom prst="straightConnector1">
            <a:avLst/>
          </a:prstGeom>
          <a:ln w="6350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E6CB913-3A5C-4A6E-8517-1B0E308B6E25}"/>
              </a:ext>
            </a:extLst>
          </p:cNvPr>
          <p:cNvGrpSpPr/>
          <p:nvPr/>
        </p:nvGrpSpPr>
        <p:grpSpPr>
          <a:xfrm>
            <a:off x="9494836" y="1744662"/>
            <a:ext cx="2209801" cy="1396992"/>
            <a:chOff x="9494836" y="1744662"/>
            <a:chExt cx="2209801" cy="1396992"/>
          </a:xfrm>
        </p:grpSpPr>
        <p:pic>
          <p:nvPicPr>
            <p:cNvPr id="20" name="Picture 19">
              <a:extLst>
                <a:ext uri="{FF2B5EF4-FFF2-40B4-BE49-F238E27FC236}">
                  <a16:creationId xmlns:a16="http://schemas.microsoft.com/office/drawing/2014/main" id="{0344A292-ED05-4DED-A9C2-7D0481F1B500}"/>
                </a:ext>
              </a:extLst>
            </p:cNvPr>
            <p:cNvPicPr>
              <a:picLocks noChangeAspect="1"/>
            </p:cNvPicPr>
            <p:nvPr/>
          </p:nvPicPr>
          <p:blipFill>
            <a:blip r:embed="rId3"/>
            <a:stretch>
              <a:fillRect/>
            </a:stretch>
          </p:blipFill>
          <p:spPr>
            <a:xfrm>
              <a:off x="9494837" y="1764156"/>
              <a:ext cx="2209489" cy="1353312"/>
            </a:xfrm>
            <a:prstGeom prst="rect">
              <a:avLst/>
            </a:prstGeom>
          </p:spPr>
        </p:pic>
        <p:sp>
          <p:nvSpPr>
            <p:cNvPr id="28" name="Rectangle 27">
              <a:extLst>
                <a:ext uri="{FF2B5EF4-FFF2-40B4-BE49-F238E27FC236}">
                  <a16:creationId xmlns:a16="http://schemas.microsoft.com/office/drawing/2014/main" id="{CE32966B-688D-4793-9CCA-32DB338C2BDB}"/>
                </a:ext>
              </a:extLst>
            </p:cNvPr>
            <p:cNvSpPr/>
            <p:nvPr/>
          </p:nvSpPr>
          <p:spPr>
            <a:xfrm>
              <a:off x="9494836" y="1744662"/>
              <a:ext cx="2209801" cy="1396992"/>
            </a:xfrm>
            <a:prstGeom prst="rect">
              <a:avLst/>
            </a:prstGeom>
            <a:noFill/>
            <a:ln w="38100">
              <a:solidFill>
                <a:srgbClr val="4CA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1BF27A0-36B8-480F-BEF2-461FBA9D3269}"/>
              </a:ext>
            </a:extLst>
          </p:cNvPr>
          <p:cNvGrpSpPr/>
          <p:nvPr/>
        </p:nvGrpSpPr>
        <p:grpSpPr>
          <a:xfrm>
            <a:off x="6001940" y="1744662"/>
            <a:ext cx="2738949" cy="1396992"/>
            <a:chOff x="4922837" y="1744662"/>
            <a:chExt cx="2738949" cy="1396992"/>
          </a:xfrm>
        </p:grpSpPr>
        <p:pic>
          <p:nvPicPr>
            <p:cNvPr id="14" name="Picture 13">
              <a:extLst>
                <a:ext uri="{FF2B5EF4-FFF2-40B4-BE49-F238E27FC236}">
                  <a16:creationId xmlns:a16="http://schemas.microsoft.com/office/drawing/2014/main" id="{AF9C2094-C704-49A9-B021-A5E102BB093F}"/>
                </a:ext>
              </a:extLst>
            </p:cNvPr>
            <p:cNvPicPr>
              <a:picLocks noChangeAspect="1"/>
            </p:cNvPicPr>
            <p:nvPr/>
          </p:nvPicPr>
          <p:blipFill>
            <a:blip r:embed="rId4"/>
            <a:stretch>
              <a:fillRect/>
            </a:stretch>
          </p:blipFill>
          <p:spPr>
            <a:xfrm>
              <a:off x="4944506" y="1764156"/>
              <a:ext cx="2717280" cy="1353312"/>
            </a:xfrm>
            <a:prstGeom prst="rect">
              <a:avLst/>
            </a:prstGeom>
          </p:spPr>
        </p:pic>
        <p:sp>
          <p:nvSpPr>
            <p:cNvPr id="36" name="Rectangle 35">
              <a:extLst>
                <a:ext uri="{FF2B5EF4-FFF2-40B4-BE49-F238E27FC236}">
                  <a16:creationId xmlns:a16="http://schemas.microsoft.com/office/drawing/2014/main" id="{F9E5B7E7-D781-491A-833C-EB0ED96C0580}"/>
                </a:ext>
              </a:extLst>
            </p:cNvPr>
            <p:cNvSpPr/>
            <p:nvPr/>
          </p:nvSpPr>
          <p:spPr>
            <a:xfrm>
              <a:off x="4922837" y="1744662"/>
              <a:ext cx="2730250" cy="1396992"/>
            </a:xfrm>
            <a:prstGeom prst="rect">
              <a:avLst/>
            </a:prstGeom>
            <a:noFill/>
            <a:ln w="38100">
              <a:solidFill>
                <a:srgbClr val="C64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85BDF890-32F1-49DF-94CE-DCAF253FDB26}"/>
              </a:ext>
            </a:extLst>
          </p:cNvPr>
          <p:cNvGrpSpPr/>
          <p:nvPr/>
        </p:nvGrpSpPr>
        <p:grpSpPr>
          <a:xfrm>
            <a:off x="3186124" y="1744662"/>
            <a:ext cx="2061868" cy="1396992"/>
            <a:chOff x="2649787" y="1744662"/>
            <a:chExt cx="2061868" cy="1396992"/>
          </a:xfrm>
        </p:grpSpPr>
        <p:pic>
          <p:nvPicPr>
            <p:cNvPr id="19" name="Picture 18">
              <a:extLst>
                <a:ext uri="{FF2B5EF4-FFF2-40B4-BE49-F238E27FC236}">
                  <a16:creationId xmlns:a16="http://schemas.microsoft.com/office/drawing/2014/main" id="{2496C43A-AB8D-41C8-9E06-2C7F14A23FB3}"/>
                </a:ext>
              </a:extLst>
            </p:cNvPr>
            <p:cNvPicPr>
              <a:picLocks noChangeAspect="1"/>
            </p:cNvPicPr>
            <p:nvPr/>
          </p:nvPicPr>
          <p:blipFill>
            <a:blip r:embed="rId5"/>
            <a:stretch>
              <a:fillRect/>
            </a:stretch>
          </p:blipFill>
          <p:spPr>
            <a:xfrm>
              <a:off x="2665027" y="1764156"/>
              <a:ext cx="2037929" cy="1353312"/>
            </a:xfrm>
            <a:prstGeom prst="rect">
              <a:avLst/>
            </a:prstGeom>
          </p:spPr>
        </p:pic>
        <p:sp>
          <p:nvSpPr>
            <p:cNvPr id="37" name="Rectangle 36">
              <a:extLst>
                <a:ext uri="{FF2B5EF4-FFF2-40B4-BE49-F238E27FC236}">
                  <a16:creationId xmlns:a16="http://schemas.microsoft.com/office/drawing/2014/main" id="{A5147C4F-3F61-4966-8E6C-F92260A40BDB}"/>
                </a:ext>
              </a:extLst>
            </p:cNvPr>
            <p:cNvSpPr/>
            <p:nvPr/>
          </p:nvSpPr>
          <p:spPr>
            <a:xfrm>
              <a:off x="2649787" y="1744662"/>
              <a:ext cx="2061868" cy="1396992"/>
            </a:xfrm>
            <a:prstGeom prst="rect">
              <a:avLst/>
            </a:prstGeom>
            <a:noFill/>
            <a:ln w="38100">
              <a:solidFill>
                <a:srgbClr val="70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AB3AAF7A-6AD5-4476-A890-A03197951609}"/>
              </a:ext>
            </a:extLst>
          </p:cNvPr>
          <p:cNvGrpSpPr/>
          <p:nvPr/>
        </p:nvGrpSpPr>
        <p:grpSpPr>
          <a:xfrm>
            <a:off x="731837" y="1744662"/>
            <a:ext cx="1700339" cy="1396992"/>
            <a:chOff x="731837" y="1744662"/>
            <a:chExt cx="1700339" cy="1396992"/>
          </a:xfrm>
        </p:grpSpPr>
        <p:pic>
          <p:nvPicPr>
            <p:cNvPr id="21" name="Picture 20">
              <a:extLst>
                <a:ext uri="{FF2B5EF4-FFF2-40B4-BE49-F238E27FC236}">
                  <a16:creationId xmlns:a16="http://schemas.microsoft.com/office/drawing/2014/main" id="{5EC84FEC-CC1D-456E-9E01-EAECB06F8414}"/>
                </a:ext>
              </a:extLst>
            </p:cNvPr>
            <p:cNvPicPr>
              <a:picLocks noChangeAspect="1"/>
            </p:cNvPicPr>
            <p:nvPr/>
          </p:nvPicPr>
          <p:blipFill>
            <a:blip r:embed="rId6"/>
            <a:stretch>
              <a:fillRect/>
            </a:stretch>
          </p:blipFill>
          <p:spPr>
            <a:xfrm>
              <a:off x="731837" y="1764156"/>
              <a:ext cx="1691640" cy="1353312"/>
            </a:xfrm>
            <a:prstGeom prst="rect">
              <a:avLst/>
            </a:prstGeom>
          </p:spPr>
        </p:pic>
        <p:sp>
          <p:nvSpPr>
            <p:cNvPr id="38" name="Rectangle 37">
              <a:extLst>
                <a:ext uri="{FF2B5EF4-FFF2-40B4-BE49-F238E27FC236}">
                  <a16:creationId xmlns:a16="http://schemas.microsoft.com/office/drawing/2014/main" id="{A1D77340-A148-461C-A23B-BC85C049979D}"/>
                </a:ext>
              </a:extLst>
            </p:cNvPr>
            <p:cNvSpPr/>
            <p:nvPr/>
          </p:nvSpPr>
          <p:spPr>
            <a:xfrm>
              <a:off x="731837" y="1744662"/>
              <a:ext cx="1700339" cy="1396992"/>
            </a:xfrm>
            <a:prstGeom prst="rect">
              <a:avLst/>
            </a:prstGeom>
            <a:noFill/>
            <a:ln w="38100">
              <a:solidFill>
                <a:srgbClr val="1D7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DBC58057-E37E-4D0E-A07F-E2B4C5EFD35D}"/>
              </a:ext>
            </a:extLst>
          </p:cNvPr>
          <p:cNvSpPr txBox="1"/>
          <p:nvPr/>
        </p:nvSpPr>
        <p:spPr>
          <a:xfrm>
            <a:off x="712065" y="3421062"/>
            <a:ext cx="169617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accent2"/>
                </a:solidFill>
              </a:rPr>
              <a:t>image-level</a:t>
            </a:r>
          </a:p>
        </p:txBody>
      </p:sp>
      <p:sp>
        <p:nvSpPr>
          <p:cNvPr id="39" name="TextBox 38">
            <a:extLst>
              <a:ext uri="{FF2B5EF4-FFF2-40B4-BE49-F238E27FC236}">
                <a16:creationId xmlns:a16="http://schemas.microsoft.com/office/drawing/2014/main" id="{335C4B04-3EEE-4073-AC87-9C739AB9B65E}"/>
              </a:ext>
            </a:extLst>
          </p:cNvPr>
          <p:cNvSpPr txBox="1"/>
          <p:nvPr/>
        </p:nvSpPr>
        <p:spPr>
          <a:xfrm>
            <a:off x="7285037" y="3421062"/>
            <a:ext cx="159988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50"/>
                </a:solidFill>
              </a:rPr>
              <a:t>pixel-level</a:t>
            </a:r>
          </a:p>
        </p:txBody>
      </p:sp>
      <p:sp>
        <p:nvSpPr>
          <p:cNvPr id="40" name="TextBox 39">
            <a:extLst>
              <a:ext uri="{FF2B5EF4-FFF2-40B4-BE49-F238E27FC236}">
                <a16:creationId xmlns:a16="http://schemas.microsoft.com/office/drawing/2014/main" id="{6484985D-B1DA-4E2C-8D30-3680F8342229}"/>
              </a:ext>
            </a:extLst>
          </p:cNvPr>
          <p:cNvSpPr txBox="1"/>
          <p:nvPr/>
        </p:nvSpPr>
        <p:spPr>
          <a:xfrm>
            <a:off x="3335644" y="3421062"/>
            <a:ext cx="18288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B050"/>
                </a:solidFill>
              </a:rPr>
              <a:t>region-level</a:t>
            </a:r>
          </a:p>
        </p:txBody>
      </p:sp>
      <p:cxnSp>
        <p:nvCxnSpPr>
          <p:cNvPr id="46" name="Straight Connector 45">
            <a:extLst>
              <a:ext uri="{FF2B5EF4-FFF2-40B4-BE49-F238E27FC236}">
                <a16:creationId xmlns:a16="http://schemas.microsoft.com/office/drawing/2014/main" id="{485D1B42-C69F-456E-82C8-29D1362C167D}"/>
              </a:ext>
            </a:extLst>
          </p:cNvPr>
          <p:cNvCxnSpPr>
            <a:cxnSpLocks/>
          </p:cNvCxnSpPr>
          <p:nvPr/>
        </p:nvCxnSpPr>
        <p:spPr>
          <a:xfrm>
            <a:off x="2831958" y="1516062"/>
            <a:ext cx="0" cy="4953000"/>
          </a:xfrm>
          <a:prstGeom prst="line">
            <a:avLst/>
          </a:prstGeom>
          <a:ln w="25400">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18B7C1-FE37-4D89-AFD4-0CA69075F4F6}"/>
              </a:ext>
            </a:extLst>
          </p:cNvPr>
          <p:cNvSpPr txBox="1"/>
          <p:nvPr/>
        </p:nvSpPr>
        <p:spPr>
          <a:xfrm>
            <a:off x="427036" y="4030662"/>
            <a:ext cx="2057401" cy="926407"/>
          </a:xfrm>
          <a:prstGeom prst="rect">
            <a:avLst/>
          </a:prstGeom>
          <a:solidFill>
            <a:srgbClr val="EAFAFF"/>
          </a:solidFill>
          <a:ln>
            <a:noFill/>
          </a:ln>
        </p:spPr>
        <p:txBody>
          <a:bodyPr wrap="square" lIns="182880" tIns="146304" rIns="182880" bIns="146304" rtlCol="0">
            <a:spAutoFit/>
          </a:bodyPr>
          <a:lstStyle/>
          <a:p>
            <a:pPr>
              <a:lnSpc>
                <a:spcPct val="90000"/>
              </a:lnSpc>
              <a:spcAft>
                <a:spcPts val="600"/>
              </a:spcAft>
            </a:pPr>
            <a:r>
              <a:rPr lang="en-US" sz="2000" dirty="0">
                <a:latin typeface="+mj-lt"/>
              </a:rPr>
              <a:t>Low </a:t>
            </a:r>
            <a:r>
              <a:rPr lang="en-US" sz="2000">
                <a:latin typeface="+mj-lt"/>
              </a:rPr>
              <a:t>resolution </a:t>
            </a:r>
          </a:p>
          <a:p>
            <a:pPr>
              <a:lnSpc>
                <a:spcPct val="90000"/>
              </a:lnSpc>
              <a:spcAft>
                <a:spcPts val="600"/>
              </a:spcAft>
            </a:pPr>
            <a:r>
              <a:rPr lang="en-US" sz="2000">
                <a:latin typeface="+mj-lt"/>
              </a:rPr>
              <a:t>High </a:t>
            </a:r>
            <a:r>
              <a:rPr lang="en-US" sz="2000" dirty="0">
                <a:latin typeface="+mj-lt"/>
              </a:rPr>
              <a:t>resolution </a:t>
            </a:r>
          </a:p>
        </p:txBody>
      </p:sp>
      <p:sp>
        <p:nvSpPr>
          <p:cNvPr id="48" name="TextBox 47">
            <a:extLst>
              <a:ext uri="{FF2B5EF4-FFF2-40B4-BE49-F238E27FC236}">
                <a16:creationId xmlns:a16="http://schemas.microsoft.com/office/drawing/2014/main" id="{F2D5C033-1A54-4489-824F-A32843979B9E}"/>
              </a:ext>
            </a:extLst>
          </p:cNvPr>
          <p:cNvSpPr txBox="1"/>
          <p:nvPr/>
        </p:nvSpPr>
        <p:spPr>
          <a:xfrm>
            <a:off x="4389437" y="4030662"/>
            <a:ext cx="5943597" cy="926407"/>
          </a:xfrm>
          <a:prstGeom prst="rect">
            <a:avLst/>
          </a:prstGeom>
          <a:solidFill>
            <a:srgbClr val="EAFAFF"/>
          </a:solidFill>
          <a:ln>
            <a:noFill/>
          </a:ln>
        </p:spPr>
        <p:txBody>
          <a:bodyPr wrap="square" lIns="182880" tIns="146304" rIns="182880" bIns="146304" rtlCol="0">
            <a:spAutoFit/>
          </a:bodyPr>
          <a:lstStyle/>
          <a:p>
            <a:pPr>
              <a:lnSpc>
                <a:spcPct val="90000"/>
              </a:lnSpc>
              <a:spcAft>
                <a:spcPts val="600"/>
              </a:spcAft>
            </a:pPr>
            <a:r>
              <a:rPr lang="en-US" sz="2000" dirty="0">
                <a:latin typeface="+mj-lt"/>
              </a:rPr>
              <a:t>Recover from low-resolution (</a:t>
            </a:r>
            <a:r>
              <a:rPr lang="en-US" sz="2000" dirty="0" err="1">
                <a:latin typeface="+mj-lt"/>
              </a:rPr>
              <a:t>ResNet</a:t>
            </a:r>
            <a:r>
              <a:rPr lang="en-US" sz="2000" dirty="0">
                <a:latin typeface="+mj-lt"/>
              </a:rPr>
              <a:t>, </a:t>
            </a:r>
            <a:r>
              <a:rPr lang="en-US" sz="2000" dirty="0" err="1">
                <a:latin typeface="+mj-lt"/>
              </a:rPr>
              <a:t>VGGNet</a:t>
            </a:r>
            <a:r>
              <a:rPr lang="en-US" sz="2000" dirty="0">
                <a:latin typeface="+mj-lt"/>
              </a:rPr>
              <a:t>)    </a:t>
            </a:r>
            <a:r>
              <a:rPr lang="en-US"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2000" dirty="0">
              <a:solidFill>
                <a:srgbClr val="FF0000"/>
              </a:solidFill>
              <a:latin typeface="+mj-lt"/>
              <a:sym typeface="Wingdings" panose="05000000000000000000" pitchFamily="2" charset="2"/>
            </a:endParaRPr>
          </a:p>
          <a:p>
            <a:pPr>
              <a:lnSpc>
                <a:spcPct val="90000"/>
              </a:lnSpc>
              <a:spcAft>
                <a:spcPts val="600"/>
              </a:spcAft>
            </a:pPr>
            <a:r>
              <a:rPr lang="en-US" sz="2000" dirty="0">
                <a:latin typeface="+mj-lt"/>
                <a:sym typeface="Wingdings" panose="05000000000000000000" pitchFamily="2" charset="2"/>
              </a:rPr>
              <a:t>High-resolution (our </a:t>
            </a:r>
            <a:r>
              <a:rPr lang="en-US" sz="2000" dirty="0" err="1">
                <a:latin typeface="+mj-lt"/>
                <a:sym typeface="Wingdings" panose="05000000000000000000" pitchFamily="2" charset="2"/>
              </a:rPr>
              <a:t>HRNet</a:t>
            </a:r>
            <a:r>
              <a:rPr lang="en-US" sz="2000" dirty="0">
                <a:latin typeface="+mj-lt"/>
                <a:sym typeface="Wingdings" panose="05000000000000000000" pitchFamily="2" charset="2"/>
              </a:rPr>
              <a:t>)                                </a:t>
            </a:r>
            <a:r>
              <a:rPr lang="en-US" sz="2000" dirty="0">
                <a:solidFill>
                  <a:srgbClr val="4CAF50"/>
                </a:solidFill>
                <a:latin typeface="+mj-lt"/>
                <a:sym typeface="Wingdings" panose="05000000000000000000" pitchFamily="2" charset="2"/>
              </a:rPr>
              <a:t></a:t>
            </a:r>
            <a:endParaRPr lang="en-US" sz="2000" dirty="0">
              <a:solidFill>
                <a:srgbClr val="4CAF50"/>
              </a:solidFill>
              <a:latin typeface="+mj-lt"/>
            </a:endParaRPr>
          </a:p>
        </p:txBody>
      </p:sp>
      <p:pic>
        <p:nvPicPr>
          <p:cNvPr id="49" name="Picture 2" descr="Image result for thinking">
            <a:extLst>
              <a:ext uri="{FF2B5EF4-FFF2-40B4-BE49-F238E27FC236}">
                <a16:creationId xmlns:a16="http://schemas.microsoft.com/office/drawing/2014/main" id="{876EFEC3-683B-4342-8090-3E798B25F1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2" y="4956325"/>
            <a:ext cx="1542415" cy="153797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conclusion">
            <a:extLst>
              <a:ext uri="{FF2B5EF4-FFF2-40B4-BE49-F238E27FC236}">
                <a16:creationId xmlns:a16="http://schemas.microsoft.com/office/drawing/2014/main" id="{704E2CCB-0345-4D84-B869-A8D98EE1D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7949" y="4974278"/>
            <a:ext cx="1536192" cy="15361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706EE1D-8854-4A66-B0C7-6A11A7A7B639}"/>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High-resolution networks </a:t>
            </a:r>
            <a:r>
              <a:rPr lang="en-US" sz="3600" dirty="0">
                <a:solidFill>
                  <a:schemeClr val="bg2">
                    <a:lumMod val="50000"/>
                  </a:schemeClr>
                </a:solidFill>
              </a:rPr>
              <a:t>vs</a:t>
            </a:r>
            <a:r>
              <a:rPr lang="en-US" sz="3600" dirty="0">
                <a:gradFill>
                  <a:gsLst>
                    <a:gs pos="2917">
                      <a:schemeClr val="tx1"/>
                    </a:gs>
                    <a:gs pos="30000">
                      <a:schemeClr val="tx1"/>
                    </a:gs>
                  </a:gsLst>
                  <a:lin ang="5400000" scaled="0"/>
                </a:gradFill>
              </a:rPr>
              <a:t> classification networks</a:t>
            </a:r>
          </a:p>
        </p:txBody>
      </p:sp>
    </p:spTree>
    <p:extLst>
      <p:ext uri="{BB962C8B-B14F-4D97-AF65-F5344CB8AC3E}">
        <p14:creationId xmlns:p14="http://schemas.microsoft.com/office/powerpoint/2010/main" val="32655427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0AD60-E92C-4482-9918-884321384CDB}"/>
              </a:ext>
            </a:extLst>
          </p:cNvPr>
          <p:cNvSpPr>
            <a:spLocks noGrp="1"/>
          </p:cNvSpPr>
          <p:nvPr>
            <p:ph type="sldNum" sz="quarter" idx="4"/>
          </p:nvPr>
        </p:nvSpPr>
        <p:spPr/>
        <p:txBody>
          <a:bodyPr/>
          <a:lstStyle/>
          <a:p>
            <a:fld id="{1BA29183-7CD2-4C0C-A7F1-D2FD10734D96}" type="slidenum">
              <a:rPr lang="en-US" smtClean="0"/>
              <a:pPr/>
              <a:t>32</a:t>
            </a:fld>
            <a:endParaRPr lang="en-US" dirty="0"/>
          </a:p>
        </p:txBody>
      </p:sp>
      <p:sp>
        <p:nvSpPr>
          <p:cNvPr id="9" name="TextBox 8">
            <a:extLst>
              <a:ext uri="{FF2B5EF4-FFF2-40B4-BE49-F238E27FC236}">
                <a16:creationId xmlns:a16="http://schemas.microsoft.com/office/drawing/2014/main" id="{4EAEB924-E779-4289-80F3-2DE3CCC711B4}"/>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Visual recognition applications </a:t>
            </a:r>
            <a:endParaRPr lang="en-US" sz="3600" dirty="0">
              <a:gradFill>
                <a:gsLst>
                  <a:gs pos="2917">
                    <a:schemeClr val="tx1"/>
                  </a:gs>
                  <a:gs pos="30000">
                    <a:schemeClr val="tx1"/>
                  </a:gs>
                </a:gsLst>
                <a:lin ang="5400000" scaled="0"/>
              </a:gradFill>
            </a:endParaRPr>
          </a:p>
        </p:txBody>
      </p:sp>
      <p:cxnSp>
        <p:nvCxnSpPr>
          <p:cNvPr id="22" name="Straight Arrow Connector 21">
            <a:extLst>
              <a:ext uri="{FF2B5EF4-FFF2-40B4-BE49-F238E27FC236}">
                <a16:creationId xmlns:a16="http://schemas.microsoft.com/office/drawing/2014/main" id="{4A808B84-4212-4BC1-BD34-D531A8E0799A}"/>
              </a:ext>
            </a:extLst>
          </p:cNvPr>
          <p:cNvCxnSpPr>
            <a:cxnSpLocks/>
          </p:cNvCxnSpPr>
          <p:nvPr/>
        </p:nvCxnSpPr>
        <p:spPr>
          <a:xfrm>
            <a:off x="731837" y="4180014"/>
            <a:ext cx="11006111" cy="0"/>
          </a:xfrm>
          <a:prstGeom prst="straightConnector1">
            <a:avLst/>
          </a:prstGeom>
          <a:ln w="63500">
            <a:solidFill>
              <a:schemeClr val="accent5">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CD914E-C437-459F-8397-49C42E0F2261}"/>
              </a:ext>
            </a:extLst>
          </p:cNvPr>
          <p:cNvSpPr txBox="1"/>
          <p:nvPr/>
        </p:nvSpPr>
        <p:spPr>
          <a:xfrm>
            <a:off x="698213" y="4224420"/>
            <a:ext cx="1791923"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Image</a:t>
            </a:r>
            <a:r>
              <a:rPr lang="en-US" sz="2000" dirty="0"/>
              <a:t> </a:t>
            </a:r>
            <a:r>
              <a:rPr lang="en-US" sz="2000" dirty="0">
                <a:solidFill>
                  <a:schemeClr val="bg2">
                    <a:lumMod val="50000"/>
                  </a:schemeClr>
                </a:solidFill>
                <a:latin typeface="+mj-lt"/>
              </a:rPr>
              <a:t>classification</a:t>
            </a:r>
          </a:p>
        </p:txBody>
      </p:sp>
      <p:sp>
        <p:nvSpPr>
          <p:cNvPr id="24" name="TextBox 23">
            <a:extLst>
              <a:ext uri="{FF2B5EF4-FFF2-40B4-BE49-F238E27FC236}">
                <a16:creationId xmlns:a16="http://schemas.microsoft.com/office/drawing/2014/main" id="{D3F1D876-2EED-4A24-8AEE-7733F44D72C9}"/>
              </a:ext>
            </a:extLst>
          </p:cNvPr>
          <p:cNvSpPr txBox="1"/>
          <p:nvPr/>
        </p:nvSpPr>
        <p:spPr>
          <a:xfrm>
            <a:off x="6371062" y="4224420"/>
            <a:ext cx="2067018"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Semantic segmentation</a:t>
            </a:r>
          </a:p>
        </p:txBody>
      </p:sp>
      <p:sp>
        <p:nvSpPr>
          <p:cNvPr id="25" name="TextBox 24">
            <a:extLst>
              <a:ext uri="{FF2B5EF4-FFF2-40B4-BE49-F238E27FC236}">
                <a16:creationId xmlns:a16="http://schemas.microsoft.com/office/drawing/2014/main" id="{7D1B5121-28F8-4297-8064-9F8B47CB2CCC}"/>
              </a:ext>
            </a:extLst>
          </p:cNvPr>
          <p:cNvSpPr txBox="1"/>
          <p:nvPr/>
        </p:nvSpPr>
        <p:spPr>
          <a:xfrm>
            <a:off x="3175188" y="4224420"/>
            <a:ext cx="1997868"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Object</a:t>
            </a:r>
            <a:r>
              <a:rPr lang="en-US" sz="2000" dirty="0">
                <a:latin typeface="+mj-lt"/>
              </a:rPr>
              <a:t> </a:t>
            </a:r>
            <a:r>
              <a:rPr lang="en-US" sz="2000" dirty="0">
                <a:solidFill>
                  <a:schemeClr val="bg2">
                    <a:lumMod val="50000"/>
                  </a:schemeClr>
                </a:solidFill>
                <a:latin typeface="+mj-lt"/>
              </a:rPr>
              <a:t>detection</a:t>
            </a:r>
          </a:p>
        </p:txBody>
      </p:sp>
      <p:sp>
        <p:nvSpPr>
          <p:cNvPr id="27" name="TextBox 26">
            <a:extLst>
              <a:ext uri="{FF2B5EF4-FFF2-40B4-BE49-F238E27FC236}">
                <a16:creationId xmlns:a16="http://schemas.microsoft.com/office/drawing/2014/main" id="{C3DF7315-14A2-4EB1-B523-B539B7CF8093}"/>
              </a:ext>
            </a:extLst>
          </p:cNvPr>
          <p:cNvSpPr txBox="1"/>
          <p:nvPr/>
        </p:nvSpPr>
        <p:spPr>
          <a:xfrm>
            <a:off x="9647236" y="4224420"/>
            <a:ext cx="1981201" cy="843655"/>
          </a:xfrm>
          <a:prstGeom prst="rect">
            <a:avLst/>
          </a:prstGeom>
          <a:noFill/>
        </p:spPr>
        <p:txBody>
          <a:bodyPr wrap="square" lIns="179285" tIns="143428" rIns="179285" bIns="143428" rtlCol="0">
            <a:spAutoFit/>
          </a:bodyPr>
          <a:lstStyle/>
          <a:p>
            <a:pPr algn="ctr">
              <a:lnSpc>
                <a:spcPct val="90000"/>
              </a:lnSpc>
              <a:spcAft>
                <a:spcPts val="588"/>
              </a:spcAft>
            </a:pPr>
            <a:r>
              <a:rPr lang="en-US" sz="2000" dirty="0">
                <a:solidFill>
                  <a:schemeClr val="bg2">
                    <a:lumMod val="50000"/>
                  </a:schemeClr>
                </a:solidFill>
                <a:latin typeface="+mj-lt"/>
              </a:rPr>
              <a:t>Pose estimation</a:t>
            </a:r>
          </a:p>
        </p:txBody>
      </p:sp>
      <p:grpSp>
        <p:nvGrpSpPr>
          <p:cNvPr id="4" name="Group 3">
            <a:extLst>
              <a:ext uri="{FF2B5EF4-FFF2-40B4-BE49-F238E27FC236}">
                <a16:creationId xmlns:a16="http://schemas.microsoft.com/office/drawing/2014/main" id="{4A7573BD-EDF7-4E5F-9EAA-0A48BB1893CC}"/>
              </a:ext>
            </a:extLst>
          </p:cNvPr>
          <p:cNvGrpSpPr/>
          <p:nvPr/>
        </p:nvGrpSpPr>
        <p:grpSpPr>
          <a:xfrm>
            <a:off x="9494836" y="2560320"/>
            <a:ext cx="2209801" cy="1396992"/>
            <a:chOff x="9494836" y="2560320"/>
            <a:chExt cx="2209801" cy="1396992"/>
          </a:xfrm>
        </p:grpSpPr>
        <p:pic>
          <p:nvPicPr>
            <p:cNvPr id="20" name="Picture 19">
              <a:extLst>
                <a:ext uri="{FF2B5EF4-FFF2-40B4-BE49-F238E27FC236}">
                  <a16:creationId xmlns:a16="http://schemas.microsoft.com/office/drawing/2014/main" id="{0344A292-ED05-4DED-A9C2-7D0481F1B500}"/>
                </a:ext>
              </a:extLst>
            </p:cNvPr>
            <p:cNvPicPr>
              <a:picLocks noChangeAspect="1"/>
            </p:cNvPicPr>
            <p:nvPr/>
          </p:nvPicPr>
          <p:blipFill>
            <a:blip r:embed="rId3"/>
            <a:stretch>
              <a:fillRect/>
            </a:stretch>
          </p:blipFill>
          <p:spPr>
            <a:xfrm>
              <a:off x="9494837" y="2579814"/>
              <a:ext cx="2209489" cy="1353312"/>
            </a:xfrm>
            <a:prstGeom prst="rect">
              <a:avLst/>
            </a:prstGeom>
          </p:spPr>
        </p:pic>
        <p:sp>
          <p:nvSpPr>
            <p:cNvPr id="28" name="Rectangle 27">
              <a:extLst>
                <a:ext uri="{FF2B5EF4-FFF2-40B4-BE49-F238E27FC236}">
                  <a16:creationId xmlns:a16="http://schemas.microsoft.com/office/drawing/2014/main" id="{CE32966B-688D-4793-9CCA-32DB338C2BDB}"/>
                </a:ext>
              </a:extLst>
            </p:cNvPr>
            <p:cNvSpPr/>
            <p:nvPr/>
          </p:nvSpPr>
          <p:spPr>
            <a:xfrm>
              <a:off x="9494836" y="2560320"/>
              <a:ext cx="2209801" cy="1396992"/>
            </a:xfrm>
            <a:prstGeom prst="rect">
              <a:avLst/>
            </a:prstGeom>
            <a:noFill/>
            <a:ln w="38100">
              <a:solidFill>
                <a:srgbClr val="4CA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C787EEB-8B80-46F0-8A7F-C62DED2DF341}"/>
              </a:ext>
            </a:extLst>
          </p:cNvPr>
          <p:cNvGrpSpPr/>
          <p:nvPr/>
        </p:nvGrpSpPr>
        <p:grpSpPr>
          <a:xfrm>
            <a:off x="6001940" y="2560320"/>
            <a:ext cx="2738949" cy="1396992"/>
            <a:chOff x="4922837" y="2560320"/>
            <a:chExt cx="2738949" cy="1396992"/>
          </a:xfrm>
        </p:grpSpPr>
        <p:pic>
          <p:nvPicPr>
            <p:cNvPr id="14" name="Picture 13">
              <a:extLst>
                <a:ext uri="{FF2B5EF4-FFF2-40B4-BE49-F238E27FC236}">
                  <a16:creationId xmlns:a16="http://schemas.microsoft.com/office/drawing/2014/main" id="{AF9C2094-C704-49A9-B021-A5E102BB093F}"/>
                </a:ext>
              </a:extLst>
            </p:cNvPr>
            <p:cNvPicPr>
              <a:picLocks noChangeAspect="1"/>
            </p:cNvPicPr>
            <p:nvPr/>
          </p:nvPicPr>
          <p:blipFill>
            <a:blip r:embed="rId4"/>
            <a:stretch>
              <a:fillRect/>
            </a:stretch>
          </p:blipFill>
          <p:spPr>
            <a:xfrm>
              <a:off x="4944506" y="2579814"/>
              <a:ext cx="2717280" cy="1353312"/>
            </a:xfrm>
            <a:prstGeom prst="rect">
              <a:avLst/>
            </a:prstGeom>
          </p:spPr>
        </p:pic>
        <p:sp>
          <p:nvSpPr>
            <p:cNvPr id="36" name="Rectangle 35">
              <a:extLst>
                <a:ext uri="{FF2B5EF4-FFF2-40B4-BE49-F238E27FC236}">
                  <a16:creationId xmlns:a16="http://schemas.microsoft.com/office/drawing/2014/main" id="{F9E5B7E7-D781-491A-833C-EB0ED96C0580}"/>
                </a:ext>
              </a:extLst>
            </p:cNvPr>
            <p:cNvSpPr/>
            <p:nvPr/>
          </p:nvSpPr>
          <p:spPr>
            <a:xfrm>
              <a:off x="4922837" y="2560320"/>
              <a:ext cx="2730250" cy="1396992"/>
            </a:xfrm>
            <a:prstGeom prst="rect">
              <a:avLst/>
            </a:prstGeom>
            <a:noFill/>
            <a:ln w="38100">
              <a:solidFill>
                <a:srgbClr val="C64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8FD0232F-F48C-4909-89DB-C6633D850D5A}"/>
              </a:ext>
            </a:extLst>
          </p:cNvPr>
          <p:cNvGrpSpPr/>
          <p:nvPr/>
        </p:nvGrpSpPr>
        <p:grpSpPr>
          <a:xfrm>
            <a:off x="3186124" y="2560320"/>
            <a:ext cx="2061868" cy="1396992"/>
            <a:chOff x="2649787" y="2560320"/>
            <a:chExt cx="2061868" cy="1396992"/>
          </a:xfrm>
        </p:grpSpPr>
        <p:pic>
          <p:nvPicPr>
            <p:cNvPr id="19" name="Picture 18">
              <a:extLst>
                <a:ext uri="{FF2B5EF4-FFF2-40B4-BE49-F238E27FC236}">
                  <a16:creationId xmlns:a16="http://schemas.microsoft.com/office/drawing/2014/main" id="{2496C43A-AB8D-41C8-9E06-2C7F14A23FB3}"/>
                </a:ext>
              </a:extLst>
            </p:cNvPr>
            <p:cNvPicPr>
              <a:picLocks noChangeAspect="1"/>
            </p:cNvPicPr>
            <p:nvPr/>
          </p:nvPicPr>
          <p:blipFill>
            <a:blip r:embed="rId5"/>
            <a:stretch>
              <a:fillRect/>
            </a:stretch>
          </p:blipFill>
          <p:spPr>
            <a:xfrm>
              <a:off x="2665027" y="2579814"/>
              <a:ext cx="2037929" cy="1353312"/>
            </a:xfrm>
            <a:prstGeom prst="rect">
              <a:avLst/>
            </a:prstGeom>
          </p:spPr>
        </p:pic>
        <p:sp>
          <p:nvSpPr>
            <p:cNvPr id="37" name="Rectangle 36">
              <a:extLst>
                <a:ext uri="{FF2B5EF4-FFF2-40B4-BE49-F238E27FC236}">
                  <a16:creationId xmlns:a16="http://schemas.microsoft.com/office/drawing/2014/main" id="{A5147C4F-3F61-4966-8E6C-F92260A40BDB}"/>
                </a:ext>
              </a:extLst>
            </p:cNvPr>
            <p:cNvSpPr/>
            <p:nvPr/>
          </p:nvSpPr>
          <p:spPr>
            <a:xfrm>
              <a:off x="2649787" y="2560320"/>
              <a:ext cx="2061868" cy="1396992"/>
            </a:xfrm>
            <a:prstGeom prst="rect">
              <a:avLst/>
            </a:prstGeom>
            <a:noFill/>
            <a:ln w="38100">
              <a:solidFill>
                <a:srgbClr val="70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BD5E3CB-B91E-4751-B6B9-F70BE4AAC979}"/>
              </a:ext>
            </a:extLst>
          </p:cNvPr>
          <p:cNvGrpSpPr/>
          <p:nvPr/>
        </p:nvGrpSpPr>
        <p:grpSpPr>
          <a:xfrm>
            <a:off x="731837" y="2560320"/>
            <a:ext cx="1700339" cy="1396992"/>
            <a:chOff x="731837" y="2560320"/>
            <a:chExt cx="1700339" cy="1396992"/>
          </a:xfrm>
        </p:grpSpPr>
        <p:pic>
          <p:nvPicPr>
            <p:cNvPr id="21" name="Picture 20">
              <a:extLst>
                <a:ext uri="{FF2B5EF4-FFF2-40B4-BE49-F238E27FC236}">
                  <a16:creationId xmlns:a16="http://schemas.microsoft.com/office/drawing/2014/main" id="{5EC84FEC-CC1D-456E-9E01-EAECB06F8414}"/>
                </a:ext>
              </a:extLst>
            </p:cNvPr>
            <p:cNvPicPr>
              <a:picLocks noChangeAspect="1"/>
            </p:cNvPicPr>
            <p:nvPr/>
          </p:nvPicPr>
          <p:blipFill>
            <a:blip r:embed="rId6"/>
            <a:stretch>
              <a:fillRect/>
            </a:stretch>
          </p:blipFill>
          <p:spPr>
            <a:xfrm>
              <a:off x="731837" y="2579814"/>
              <a:ext cx="1691640" cy="1353312"/>
            </a:xfrm>
            <a:prstGeom prst="rect">
              <a:avLst/>
            </a:prstGeom>
          </p:spPr>
        </p:pic>
        <p:sp>
          <p:nvSpPr>
            <p:cNvPr id="38" name="Rectangle 37">
              <a:extLst>
                <a:ext uri="{FF2B5EF4-FFF2-40B4-BE49-F238E27FC236}">
                  <a16:creationId xmlns:a16="http://schemas.microsoft.com/office/drawing/2014/main" id="{A1D77340-A148-461C-A23B-BC85C049979D}"/>
                </a:ext>
              </a:extLst>
            </p:cNvPr>
            <p:cNvSpPr/>
            <p:nvPr/>
          </p:nvSpPr>
          <p:spPr>
            <a:xfrm>
              <a:off x="731837" y="2560320"/>
              <a:ext cx="1700339" cy="1396992"/>
            </a:xfrm>
            <a:prstGeom prst="rect">
              <a:avLst/>
            </a:prstGeom>
            <a:noFill/>
            <a:ln w="38100">
              <a:solidFill>
                <a:srgbClr val="1D78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4A7E5CA2-8A69-4B9B-A866-AB6BD11D5827}"/>
              </a:ext>
            </a:extLst>
          </p:cNvPr>
          <p:cNvSpPr txBox="1"/>
          <p:nvPr/>
        </p:nvSpPr>
        <p:spPr>
          <a:xfrm>
            <a:off x="731836" y="3159316"/>
            <a:ext cx="10972489" cy="849463"/>
          </a:xfrm>
          <a:prstGeom prst="rect">
            <a:avLst/>
          </a:prstGeom>
          <a:solidFill>
            <a:schemeClr val="accent6">
              <a:lumMod val="20000"/>
              <a:lumOff val="80000"/>
              <a:alpha val="64000"/>
            </a:schemeClr>
          </a:solidFill>
          <a:ln>
            <a:noFill/>
          </a:ln>
          <a:effectLst>
            <a:outerShdw blurRad="50800" dist="38100" dir="2700000" algn="tl" rotWithShape="0">
              <a:prstClr val="black">
                <a:alpha val="40000"/>
              </a:prstClr>
            </a:outerShdw>
          </a:effectLst>
        </p:spPr>
        <p:txBody>
          <a:bodyPr wrap="square" lIns="182880" tIns="146304" rIns="182880" bIns="146304" rtlCol="0">
            <a:spAutoFit/>
          </a:bodyPr>
          <a:lstStyle/>
          <a:p>
            <a:pPr algn="ctr">
              <a:lnSpc>
                <a:spcPct val="90000"/>
              </a:lnSpc>
              <a:spcAft>
                <a:spcPts val="600"/>
              </a:spcAft>
            </a:pPr>
            <a:r>
              <a:rPr lang="en-US" sz="4000" dirty="0">
                <a:solidFill>
                  <a:srgbClr val="FF0000"/>
                </a:solidFill>
                <a:latin typeface="+mj-lt"/>
              </a:rPr>
              <a:t>and …</a:t>
            </a:r>
          </a:p>
        </p:txBody>
      </p:sp>
    </p:spTree>
    <p:extLst>
      <p:ext uri="{BB962C8B-B14F-4D97-AF65-F5344CB8AC3E}">
        <p14:creationId xmlns:p14="http://schemas.microsoft.com/office/powerpoint/2010/main" val="299830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10431-71A7-4F06-AD24-DFAF1A9957F5}"/>
              </a:ext>
            </a:extLst>
          </p:cNvPr>
          <p:cNvSpPr>
            <a:spLocks noGrp="1"/>
          </p:cNvSpPr>
          <p:nvPr>
            <p:ph type="sldNum" sz="quarter" idx="4"/>
          </p:nvPr>
        </p:nvSpPr>
        <p:spPr/>
        <p:txBody>
          <a:bodyPr/>
          <a:lstStyle/>
          <a:p>
            <a:fld id="{1BA29183-7CD2-4C0C-A7F1-D2FD10734D96}" type="slidenum">
              <a:rPr lang="en-US" smtClean="0"/>
              <a:pPr/>
              <a:t>33</a:t>
            </a:fld>
            <a:endParaRPr lang="en-US" dirty="0"/>
          </a:p>
        </p:txBody>
      </p:sp>
      <p:pic>
        <p:nvPicPr>
          <p:cNvPr id="5" name="Picture 4">
            <a:extLst>
              <a:ext uri="{FF2B5EF4-FFF2-40B4-BE49-F238E27FC236}">
                <a16:creationId xmlns:a16="http://schemas.microsoft.com/office/drawing/2014/main" id="{5A7F6019-E9F3-4CA6-B434-9A441BA9A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770" y="1679597"/>
            <a:ext cx="2397912" cy="1863500"/>
          </a:xfrm>
          <a:prstGeom prst="rect">
            <a:avLst/>
          </a:prstGeom>
        </p:spPr>
      </p:pic>
      <p:pic>
        <p:nvPicPr>
          <p:cNvPr id="6" name="Picture 5">
            <a:extLst>
              <a:ext uri="{FF2B5EF4-FFF2-40B4-BE49-F238E27FC236}">
                <a16:creationId xmlns:a16="http://schemas.microsoft.com/office/drawing/2014/main" id="{CCF93343-894D-4FCE-8928-3BD3AF18E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3271" y="1679597"/>
            <a:ext cx="2397912" cy="1863500"/>
          </a:xfrm>
          <a:prstGeom prst="rect">
            <a:avLst/>
          </a:prstGeom>
        </p:spPr>
      </p:pic>
      <p:pic>
        <p:nvPicPr>
          <p:cNvPr id="7" name="Picture 6">
            <a:extLst>
              <a:ext uri="{FF2B5EF4-FFF2-40B4-BE49-F238E27FC236}">
                <a16:creationId xmlns:a16="http://schemas.microsoft.com/office/drawing/2014/main" id="{25136051-3947-4CD0-B992-6A52C2E18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021" y="1679597"/>
            <a:ext cx="2397912" cy="1863500"/>
          </a:xfrm>
          <a:prstGeom prst="rect">
            <a:avLst/>
          </a:prstGeom>
        </p:spPr>
      </p:pic>
      <p:sp>
        <p:nvSpPr>
          <p:cNvPr id="8" name="TextBox 7">
            <a:extLst>
              <a:ext uri="{FF2B5EF4-FFF2-40B4-BE49-F238E27FC236}">
                <a16:creationId xmlns:a16="http://schemas.microsoft.com/office/drawing/2014/main" id="{25E41D0F-CDC5-4FF7-A23C-3F653335C412}"/>
              </a:ext>
            </a:extLst>
          </p:cNvPr>
          <p:cNvSpPr txBox="1"/>
          <p:nvPr/>
        </p:nvSpPr>
        <p:spPr>
          <a:xfrm>
            <a:off x="457199" y="296862"/>
            <a:ext cx="11522075" cy="849463"/>
          </a:xfrm>
          <a:prstGeom prst="rect">
            <a:avLst/>
          </a:prstGeom>
          <a:noFill/>
        </p:spPr>
        <p:txBody>
          <a:bodyPr wrap="square" lIns="182880" tIns="146304" rIns="182880" bIns="146304" rtlCol="0">
            <a:spAutoFit/>
          </a:bodyPr>
          <a:lstStyle/>
          <a:p>
            <a:pPr algn="ctr"/>
            <a:r>
              <a:rPr lang="en-US" sz="3600" dirty="0"/>
              <a:t>Satellite image segmentation (</a:t>
            </a:r>
            <a:r>
              <a:rPr lang="en-US" sz="3600" dirty="0" err="1"/>
              <a:t>AzureCAT</a:t>
            </a:r>
            <a:r>
              <a:rPr lang="en-US" sz="3600" dirty="0"/>
              <a:t>)</a:t>
            </a:r>
          </a:p>
        </p:txBody>
      </p:sp>
      <p:pic>
        <p:nvPicPr>
          <p:cNvPr id="10" name="Picture 9">
            <a:extLst>
              <a:ext uri="{FF2B5EF4-FFF2-40B4-BE49-F238E27FC236}">
                <a16:creationId xmlns:a16="http://schemas.microsoft.com/office/drawing/2014/main" id="{A26D71C6-1233-4654-A428-AE6EAA90E05C}"/>
              </a:ext>
            </a:extLst>
          </p:cNvPr>
          <p:cNvPicPr>
            <a:picLocks noChangeAspect="1"/>
          </p:cNvPicPr>
          <p:nvPr/>
        </p:nvPicPr>
        <p:blipFill>
          <a:blip r:embed="rId6"/>
          <a:stretch>
            <a:fillRect/>
          </a:stretch>
        </p:blipFill>
        <p:spPr>
          <a:xfrm>
            <a:off x="1643271" y="3897948"/>
            <a:ext cx="3795713" cy="1890713"/>
          </a:xfrm>
          <a:prstGeom prst="rect">
            <a:avLst/>
          </a:prstGeom>
        </p:spPr>
      </p:pic>
      <p:pic>
        <p:nvPicPr>
          <p:cNvPr id="11" name="Picture 10">
            <a:extLst>
              <a:ext uri="{FF2B5EF4-FFF2-40B4-BE49-F238E27FC236}">
                <a16:creationId xmlns:a16="http://schemas.microsoft.com/office/drawing/2014/main" id="{69068783-C7A9-440D-8841-C72B810B6B24}"/>
              </a:ext>
            </a:extLst>
          </p:cNvPr>
          <p:cNvPicPr>
            <a:picLocks noChangeAspect="1"/>
          </p:cNvPicPr>
          <p:nvPr/>
        </p:nvPicPr>
        <p:blipFill>
          <a:blip r:embed="rId7"/>
          <a:stretch>
            <a:fillRect/>
          </a:stretch>
        </p:blipFill>
        <p:spPr>
          <a:xfrm>
            <a:off x="6999922" y="3897948"/>
            <a:ext cx="3794760" cy="1892625"/>
          </a:xfrm>
          <a:prstGeom prst="rect">
            <a:avLst/>
          </a:prstGeom>
        </p:spPr>
      </p:pic>
      <p:sp>
        <p:nvSpPr>
          <p:cNvPr id="12" name="TextBox 11">
            <a:extLst>
              <a:ext uri="{FF2B5EF4-FFF2-40B4-BE49-F238E27FC236}">
                <a16:creationId xmlns:a16="http://schemas.microsoft.com/office/drawing/2014/main" id="{D8798157-6CAC-432A-B2E2-05E96BBC3FAD}"/>
              </a:ext>
            </a:extLst>
          </p:cNvPr>
          <p:cNvSpPr txBox="1"/>
          <p:nvPr/>
        </p:nvSpPr>
        <p:spPr>
          <a:xfrm>
            <a:off x="1635760" y="6034262"/>
            <a:ext cx="915416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lumMod val="50000"/>
                  </a:schemeClr>
                </a:solidFill>
              </a:rPr>
              <a:t>The </a:t>
            </a:r>
            <a:r>
              <a:rPr lang="en-US" sz="2000" dirty="0" err="1">
                <a:solidFill>
                  <a:schemeClr val="bg1">
                    <a:lumMod val="50000"/>
                  </a:schemeClr>
                </a:solidFill>
              </a:rPr>
              <a:t>AzureCAT</a:t>
            </a:r>
            <a:r>
              <a:rPr lang="en-US" sz="2000" dirty="0">
                <a:solidFill>
                  <a:schemeClr val="bg1">
                    <a:lumMod val="50000"/>
                  </a:schemeClr>
                </a:solidFill>
              </a:rPr>
              <a:t> team adopted </a:t>
            </a:r>
            <a:r>
              <a:rPr lang="en-US" sz="2000" dirty="0" err="1">
                <a:solidFill>
                  <a:schemeClr val="bg1">
                    <a:lumMod val="50000"/>
                  </a:schemeClr>
                </a:solidFill>
              </a:rPr>
              <a:t>HRNet</a:t>
            </a:r>
            <a:r>
              <a:rPr lang="en-US" sz="2000" dirty="0">
                <a:solidFill>
                  <a:schemeClr val="bg1">
                    <a:lumMod val="50000"/>
                  </a:schemeClr>
                </a:solidFill>
              </a:rPr>
              <a:t> for satellite and seismic image parsing</a:t>
            </a:r>
          </a:p>
        </p:txBody>
      </p:sp>
    </p:spTree>
    <p:extLst>
      <p:ext uri="{BB962C8B-B14F-4D97-AF65-F5344CB8AC3E}">
        <p14:creationId xmlns:p14="http://schemas.microsoft.com/office/powerpoint/2010/main" val="6452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039A5-C845-4BB7-9124-504992F3F6C4}"/>
              </a:ext>
            </a:extLst>
          </p:cNvPr>
          <p:cNvSpPr>
            <a:spLocks noGrp="1"/>
          </p:cNvSpPr>
          <p:nvPr>
            <p:ph type="sldNum" sz="quarter" idx="4"/>
          </p:nvPr>
        </p:nvSpPr>
        <p:spPr>
          <a:xfrm>
            <a:off x="9647237" y="6545262"/>
            <a:ext cx="2743200" cy="365125"/>
          </a:xfrm>
        </p:spPr>
        <p:txBody>
          <a:bodyPr/>
          <a:lstStyle/>
          <a:p>
            <a:fld id="{1BA29183-7CD2-4C0C-A7F1-D2FD10734D96}" type="slidenum">
              <a:rPr lang="en-US" smtClean="0"/>
              <a:pPr/>
              <a:t>34</a:t>
            </a:fld>
            <a:endParaRPr lang="en-US" dirty="0"/>
          </a:p>
        </p:txBody>
      </p:sp>
      <p:grpSp>
        <p:nvGrpSpPr>
          <p:cNvPr id="18" name="Group 17">
            <a:extLst>
              <a:ext uri="{FF2B5EF4-FFF2-40B4-BE49-F238E27FC236}">
                <a16:creationId xmlns:a16="http://schemas.microsoft.com/office/drawing/2014/main" id="{08C56034-AA47-4F34-84FC-934691B7C15E}"/>
              </a:ext>
            </a:extLst>
          </p:cNvPr>
          <p:cNvGrpSpPr/>
          <p:nvPr/>
        </p:nvGrpSpPr>
        <p:grpSpPr>
          <a:xfrm>
            <a:off x="2293938" y="1287462"/>
            <a:ext cx="7848600" cy="4903896"/>
            <a:chOff x="1646237" y="1528478"/>
            <a:chExt cx="7848600" cy="4903896"/>
          </a:xfrm>
        </p:grpSpPr>
        <p:pic>
          <p:nvPicPr>
            <p:cNvPr id="6" name="Picture 5" descr="A person standing in front of a horse&#10;&#10;Description automatically generated">
              <a:extLst>
                <a:ext uri="{FF2B5EF4-FFF2-40B4-BE49-F238E27FC236}">
                  <a16:creationId xmlns:a16="http://schemas.microsoft.com/office/drawing/2014/main" id="{C747F0EE-455E-4235-9903-7D7FA4076CDD}"/>
                </a:ext>
              </a:extLst>
            </p:cNvPr>
            <p:cNvPicPr>
              <a:picLocks noChangeAspect="1"/>
            </p:cNvPicPr>
            <p:nvPr/>
          </p:nvPicPr>
          <p:blipFill>
            <a:blip r:embed="rId3"/>
            <a:stretch>
              <a:fillRect/>
            </a:stretch>
          </p:blipFill>
          <p:spPr>
            <a:xfrm>
              <a:off x="1646237" y="1528478"/>
              <a:ext cx="2286000" cy="2286000"/>
            </a:xfrm>
            <a:prstGeom prst="rect">
              <a:avLst/>
            </a:prstGeom>
          </p:spPr>
        </p:pic>
        <p:pic>
          <p:nvPicPr>
            <p:cNvPr id="8" name="Picture 7" descr="A picture containing outdoor, person&#10;&#10;Description automatically generated">
              <a:extLst>
                <a:ext uri="{FF2B5EF4-FFF2-40B4-BE49-F238E27FC236}">
                  <a16:creationId xmlns:a16="http://schemas.microsoft.com/office/drawing/2014/main" id="{27BA58D5-9863-4752-852A-0EBF0DA2B34D}"/>
                </a:ext>
              </a:extLst>
            </p:cNvPr>
            <p:cNvPicPr>
              <a:picLocks noChangeAspect="1"/>
            </p:cNvPicPr>
            <p:nvPr/>
          </p:nvPicPr>
          <p:blipFill>
            <a:blip r:embed="rId4"/>
            <a:stretch>
              <a:fillRect/>
            </a:stretch>
          </p:blipFill>
          <p:spPr>
            <a:xfrm>
              <a:off x="4427537" y="1528478"/>
              <a:ext cx="2286000" cy="2286000"/>
            </a:xfrm>
            <a:prstGeom prst="rect">
              <a:avLst/>
            </a:prstGeom>
          </p:spPr>
        </p:pic>
        <p:pic>
          <p:nvPicPr>
            <p:cNvPr id="10" name="Picture 9" descr="A picture containing sky&#10;&#10;Description automatically generated">
              <a:extLst>
                <a:ext uri="{FF2B5EF4-FFF2-40B4-BE49-F238E27FC236}">
                  <a16:creationId xmlns:a16="http://schemas.microsoft.com/office/drawing/2014/main" id="{C305D552-64B3-4535-898A-DECAD5C218D5}"/>
                </a:ext>
              </a:extLst>
            </p:cNvPr>
            <p:cNvPicPr>
              <a:picLocks noChangeAspect="1"/>
            </p:cNvPicPr>
            <p:nvPr/>
          </p:nvPicPr>
          <p:blipFill>
            <a:blip r:embed="rId5"/>
            <a:stretch>
              <a:fillRect/>
            </a:stretch>
          </p:blipFill>
          <p:spPr>
            <a:xfrm>
              <a:off x="7208837" y="1528478"/>
              <a:ext cx="2286000" cy="2286000"/>
            </a:xfrm>
            <a:prstGeom prst="rect">
              <a:avLst/>
            </a:prstGeom>
          </p:spPr>
        </p:pic>
        <p:pic>
          <p:nvPicPr>
            <p:cNvPr id="12" name="Picture 11" descr="A large brick building with many windows&#10;&#10;Description automatically generated">
              <a:extLst>
                <a:ext uri="{FF2B5EF4-FFF2-40B4-BE49-F238E27FC236}">
                  <a16:creationId xmlns:a16="http://schemas.microsoft.com/office/drawing/2014/main" id="{0A8DECEE-69BA-424A-89AE-03F54C939383}"/>
                </a:ext>
              </a:extLst>
            </p:cNvPr>
            <p:cNvPicPr>
              <a:picLocks noChangeAspect="1"/>
            </p:cNvPicPr>
            <p:nvPr/>
          </p:nvPicPr>
          <p:blipFill>
            <a:blip r:embed="rId6"/>
            <a:stretch>
              <a:fillRect/>
            </a:stretch>
          </p:blipFill>
          <p:spPr>
            <a:xfrm>
              <a:off x="1646237" y="4146374"/>
              <a:ext cx="2286000" cy="2286000"/>
            </a:xfrm>
            <a:prstGeom prst="rect">
              <a:avLst/>
            </a:prstGeom>
          </p:spPr>
        </p:pic>
        <p:pic>
          <p:nvPicPr>
            <p:cNvPr id="14" name="Picture 13">
              <a:extLst>
                <a:ext uri="{FF2B5EF4-FFF2-40B4-BE49-F238E27FC236}">
                  <a16:creationId xmlns:a16="http://schemas.microsoft.com/office/drawing/2014/main" id="{0432974D-770E-47E9-B7B9-BF9D5742F6D6}"/>
                </a:ext>
              </a:extLst>
            </p:cNvPr>
            <p:cNvPicPr>
              <a:picLocks noChangeAspect="1"/>
            </p:cNvPicPr>
            <p:nvPr/>
          </p:nvPicPr>
          <p:blipFill>
            <a:blip r:embed="rId7"/>
            <a:stretch>
              <a:fillRect/>
            </a:stretch>
          </p:blipFill>
          <p:spPr>
            <a:xfrm>
              <a:off x="4427537" y="4146374"/>
              <a:ext cx="2286000" cy="2286000"/>
            </a:xfrm>
            <a:prstGeom prst="rect">
              <a:avLst/>
            </a:prstGeom>
          </p:spPr>
        </p:pic>
        <p:pic>
          <p:nvPicPr>
            <p:cNvPr id="16" name="Picture 15" descr="A large brick building with a blue door&#10;&#10;Description automatically generated">
              <a:extLst>
                <a:ext uri="{FF2B5EF4-FFF2-40B4-BE49-F238E27FC236}">
                  <a16:creationId xmlns:a16="http://schemas.microsoft.com/office/drawing/2014/main" id="{DFB4AF4B-B7A3-425B-99EB-D07D702B88C4}"/>
                </a:ext>
              </a:extLst>
            </p:cNvPr>
            <p:cNvPicPr>
              <a:picLocks noChangeAspect="1"/>
            </p:cNvPicPr>
            <p:nvPr/>
          </p:nvPicPr>
          <p:blipFill>
            <a:blip r:embed="rId8"/>
            <a:stretch>
              <a:fillRect/>
            </a:stretch>
          </p:blipFill>
          <p:spPr>
            <a:xfrm>
              <a:off x="7208837" y="4146374"/>
              <a:ext cx="2286000" cy="2286000"/>
            </a:xfrm>
            <a:prstGeom prst="rect">
              <a:avLst/>
            </a:prstGeom>
          </p:spPr>
        </p:pic>
      </p:grpSp>
      <p:sp>
        <p:nvSpPr>
          <p:cNvPr id="17" name="TextBox 16">
            <a:extLst>
              <a:ext uri="{FF2B5EF4-FFF2-40B4-BE49-F238E27FC236}">
                <a16:creationId xmlns:a16="http://schemas.microsoft.com/office/drawing/2014/main" id="{486FC238-6956-4BE9-8134-C7D797E17360}"/>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Photo style transfer</a:t>
            </a:r>
            <a:endParaRPr lang="en-US" sz="3600" i="1"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E7E3C05A-0873-41C0-9F7D-CC061A255B25}"/>
              </a:ext>
            </a:extLst>
          </p:cNvPr>
          <p:cNvSpPr txBox="1"/>
          <p:nvPr/>
        </p:nvSpPr>
        <p:spPr>
          <a:xfrm>
            <a:off x="457200" y="65452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mj-lt"/>
              </a:rPr>
              <a:t>Ming Li, </a:t>
            </a:r>
            <a:r>
              <a:rPr lang="en-US" sz="1600" dirty="0" err="1">
                <a:gradFill>
                  <a:gsLst>
                    <a:gs pos="2917">
                      <a:schemeClr val="tx1"/>
                    </a:gs>
                    <a:gs pos="30000">
                      <a:schemeClr val="tx1"/>
                    </a:gs>
                  </a:gsLst>
                  <a:lin ang="5400000" scaled="0"/>
                </a:gradFill>
                <a:latin typeface="+mj-lt"/>
              </a:rPr>
              <a:t>Chunyang</a:t>
            </a:r>
            <a:r>
              <a:rPr lang="en-US" sz="1600" dirty="0">
                <a:gradFill>
                  <a:gsLst>
                    <a:gs pos="2917">
                      <a:schemeClr val="tx1"/>
                    </a:gs>
                    <a:gs pos="30000">
                      <a:schemeClr val="tx1"/>
                    </a:gs>
                  </a:gsLst>
                  <a:lin ang="5400000" scaled="0"/>
                </a:gradFill>
                <a:latin typeface="+mj-lt"/>
              </a:rPr>
              <a:t> Ye, Wei Li: High-Resolution Network for Photorealistic Style Transfer. </a:t>
            </a:r>
            <a:r>
              <a:rPr lang="en-US" sz="1600" dirty="0" err="1">
                <a:gradFill>
                  <a:gsLst>
                    <a:gs pos="2917">
                      <a:schemeClr val="tx1"/>
                    </a:gs>
                    <a:gs pos="30000">
                      <a:schemeClr val="tx1"/>
                    </a:gs>
                  </a:gsLst>
                  <a:lin ang="5400000" scaled="0"/>
                </a:gradFill>
                <a:latin typeface="+mj-lt"/>
              </a:rPr>
              <a:t>CoRR</a:t>
            </a:r>
            <a:r>
              <a:rPr lang="en-US" sz="1600" dirty="0">
                <a:gradFill>
                  <a:gsLst>
                    <a:gs pos="2917">
                      <a:schemeClr val="tx1"/>
                    </a:gs>
                    <a:gs pos="30000">
                      <a:schemeClr val="tx1"/>
                    </a:gs>
                  </a:gsLst>
                  <a:lin ang="5400000" scaled="0"/>
                </a:gradFill>
                <a:latin typeface="+mj-lt"/>
              </a:rPr>
              <a:t> abs/1904.11617 (2019)</a:t>
            </a:r>
          </a:p>
        </p:txBody>
      </p:sp>
    </p:spTree>
    <p:extLst>
      <p:ext uri="{BB962C8B-B14F-4D97-AF65-F5344CB8AC3E}">
        <p14:creationId xmlns:p14="http://schemas.microsoft.com/office/powerpoint/2010/main" val="8318019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B5354E-7C5C-4C75-9535-8522C85882D3}"/>
              </a:ext>
            </a:extLst>
          </p:cNvPr>
          <p:cNvSpPr>
            <a:spLocks noGrp="1"/>
          </p:cNvSpPr>
          <p:nvPr>
            <p:ph type="sldNum" sz="quarter" idx="4"/>
          </p:nvPr>
        </p:nvSpPr>
        <p:spPr/>
        <p:txBody>
          <a:bodyPr/>
          <a:lstStyle/>
          <a:p>
            <a:fld id="{1BA29183-7CD2-4C0C-A7F1-D2FD10734D96}" type="slidenum">
              <a:rPr lang="en-US" smtClean="0"/>
              <a:pPr/>
              <a:t>35</a:t>
            </a:fld>
            <a:endParaRPr lang="en-US" dirty="0"/>
          </a:p>
        </p:txBody>
      </p:sp>
      <p:pic>
        <p:nvPicPr>
          <p:cNvPr id="5" name="Picture 4">
            <a:extLst>
              <a:ext uri="{FF2B5EF4-FFF2-40B4-BE49-F238E27FC236}">
                <a16:creationId xmlns:a16="http://schemas.microsoft.com/office/drawing/2014/main" id="{79C880CB-5548-48FE-B7F4-8E98CF28B6FE}"/>
              </a:ext>
            </a:extLst>
          </p:cNvPr>
          <p:cNvPicPr>
            <a:picLocks noChangeAspect="1"/>
          </p:cNvPicPr>
          <p:nvPr/>
        </p:nvPicPr>
        <p:blipFill>
          <a:blip r:embed="rId2"/>
          <a:stretch>
            <a:fillRect/>
          </a:stretch>
        </p:blipFill>
        <p:spPr>
          <a:xfrm>
            <a:off x="603249" y="2206624"/>
            <a:ext cx="11229975" cy="2581275"/>
          </a:xfrm>
          <a:prstGeom prst="rect">
            <a:avLst/>
          </a:prstGeom>
        </p:spPr>
      </p:pic>
      <p:sp>
        <p:nvSpPr>
          <p:cNvPr id="6" name="TextBox 5">
            <a:extLst>
              <a:ext uri="{FF2B5EF4-FFF2-40B4-BE49-F238E27FC236}">
                <a16:creationId xmlns:a16="http://schemas.microsoft.com/office/drawing/2014/main" id="{DB732E84-AD4B-40FE-AC07-F5366B7D2E65}"/>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Image inpainting</a:t>
            </a:r>
            <a:endParaRPr lang="en-US" sz="3600" i="1"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D3571F62-9CB3-4262-86F1-CA7AE32F3DF6}"/>
              </a:ext>
            </a:extLst>
          </p:cNvPr>
          <p:cNvSpPr txBox="1"/>
          <p:nvPr/>
        </p:nvSpPr>
        <p:spPr>
          <a:xfrm>
            <a:off x="274638" y="6545262"/>
            <a:ext cx="121618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mj-lt"/>
              </a:rPr>
              <a:t>Progressive Image Inpainting with Full-Resolution Residual Network. </a:t>
            </a:r>
            <a:r>
              <a:rPr lang="en-US" sz="1600" dirty="0" err="1">
                <a:gradFill>
                  <a:gsLst>
                    <a:gs pos="2917">
                      <a:schemeClr val="tx1"/>
                    </a:gs>
                    <a:gs pos="30000">
                      <a:schemeClr val="tx1"/>
                    </a:gs>
                  </a:gsLst>
                  <a:lin ang="5400000" scaled="0"/>
                </a:gradFill>
                <a:latin typeface="+mj-lt"/>
              </a:rPr>
              <a:t>Zongyu</a:t>
            </a:r>
            <a:r>
              <a:rPr lang="en-US" sz="1600" dirty="0">
                <a:gradFill>
                  <a:gsLst>
                    <a:gs pos="2917">
                      <a:schemeClr val="tx1"/>
                    </a:gs>
                    <a:gs pos="30000">
                      <a:schemeClr val="tx1"/>
                    </a:gs>
                  </a:gsLst>
                  <a:lin ang="5400000" scaled="0"/>
                </a:gradFill>
                <a:latin typeface="+mj-lt"/>
              </a:rPr>
              <a:t> Guo, </a:t>
            </a:r>
            <a:r>
              <a:rPr lang="en-US" sz="1600" dirty="0" err="1">
                <a:gradFill>
                  <a:gsLst>
                    <a:gs pos="2917">
                      <a:schemeClr val="tx1"/>
                    </a:gs>
                    <a:gs pos="30000">
                      <a:schemeClr val="tx1"/>
                    </a:gs>
                  </a:gsLst>
                  <a:lin ang="5400000" scaled="0"/>
                </a:gradFill>
                <a:latin typeface="+mj-lt"/>
              </a:rPr>
              <a:t>Zhibo</a:t>
            </a:r>
            <a:r>
              <a:rPr lang="en-US" sz="1600" dirty="0">
                <a:gradFill>
                  <a:gsLst>
                    <a:gs pos="2917">
                      <a:schemeClr val="tx1"/>
                    </a:gs>
                    <a:gs pos="30000">
                      <a:schemeClr val="tx1"/>
                    </a:gs>
                  </a:gsLst>
                  <a:lin ang="5400000" scaled="0"/>
                </a:gradFill>
                <a:latin typeface="+mj-lt"/>
              </a:rPr>
              <a:t> Chen, Tao Yu, Jiale Chen, Sen Liu. ACM MM 2019</a:t>
            </a:r>
          </a:p>
        </p:txBody>
      </p:sp>
    </p:spTree>
    <p:extLst>
      <p:ext uri="{BB962C8B-B14F-4D97-AF65-F5344CB8AC3E}">
        <p14:creationId xmlns:p14="http://schemas.microsoft.com/office/powerpoint/2010/main" val="11020696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E039A5-C845-4BB7-9124-504992F3F6C4}"/>
              </a:ext>
            </a:extLst>
          </p:cNvPr>
          <p:cNvSpPr>
            <a:spLocks noGrp="1"/>
          </p:cNvSpPr>
          <p:nvPr>
            <p:ph type="sldNum" sz="quarter" idx="4"/>
          </p:nvPr>
        </p:nvSpPr>
        <p:spPr>
          <a:xfrm>
            <a:off x="9647237" y="6545262"/>
            <a:ext cx="2743200" cy="365125"/>
          </a:xfrm>
        </p:spPr>
        <p:txBody>
          <a:bodyPr/>
          <a:lstStyle/>
          <a:p>
            <a:fld id="{1BA29183-7CD2-4C0C-A7F1-D2FD10734D96}" type="slidenum">
              <a:rPr lang="en-US" smtClean="0"/>
              <a:pPr/>
              <a:t>36</a:t>
            </a:fld>
            <a:endParaRPr lang="en-US" dirty="0"/>
          </a:p>
        </p:txBody>
      </p:sp>
      <p:sp>
        <p:nvSpPr>
          <p:cNvPr id="17" name="TextBox 16">
            <a:extLst>
              <a:ext uri="{FF2B5EF4-FFF2-40B4-BE49-F238E27FC236}">
                <a16:creationId xmlns:a16="http://schemas.microsoft.com/office/drawing/2014/main" id="{486FC238-6956-4BE9-8134-C7D797E17360}"/>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and …</a:t>
            </a:r>
            <a:endParaRPr lang="en-US" sz="3600" i="1" dirty="0">
              <a:gradFill>
                <a:gsLst>
                  <a:gs pos="2917">
                    <a:schemeClr val="tx1"/>
                  </a:gs>
                  <a:gs pos="30000">
                    <a:schemeClr val="tx1"/>
                  </a:gs>
                </a:gsLst>
                <a:lin ang="5400000" scaled="0"/>
              </a:gradFill>
            </a:endParaRPr>
          </a:p>
        </p:txBody>
      </p:sp>
      <p:pic>
        <p:nvPicPr>
          <p:cNvPr id="1026" name="Picture 2" descr="teaser">
            <a:extLst>
              <a:ext uri="{FF2B5EF4-FFF2-40B4-BE49-F238E27FC236}">
                <a16:creationId xmlns:a16="http://schemas.microsoft.com/office/drawing/2014/main" id="{C761A56C-417C-4395-ACFC-5AF9F6109B0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287462"/>
            <a:ext cx="3657600" cy="19202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728AB5-5EC2-4249-9E36-D8C390BDFD98}"/>
              </a:ext>
            </a:extLst>
          </p:cNvPr>
          <p:cNvSpPr txBox="1"/>
          <p:nvPr/>
        </p:nvSpPr>
        <p:spPr>
          <a:xfrm>
            <a:off x="1646237" y="3105374"/>
            <a:ext cx="365760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1">
                    <a:lumMod val="50000"/>
                  </a:schemeClr>
                </a:solidFill>
                <a:latin typeface="+mj-lt"/>
              </a:rPr>
              <a:t>Super-resolution</a:t>
            </a:r>
            <a:r>
              <a:rPr lang="en-US" dirty="0">
                <a:solidFill>
                  <a:schemeClr val="bg2">
                    <a:lumMod val="65000"/>
                  </a:schemeClr>
                </a:solidFill>
                <a:latin typeface="+mj-lt"/>
              </a:rPr>
              <a:t> from </a:t>
            </a:r>
            <a:r>
              <a:rPr lang="en-US" dirty="0" err="1">
                <a:solidFill>
                  <a:schemeClr val="bg2">
                    <a:lumMod val="65000"/>
                  </a:schemeClr>
                </a:solidFill>
                <a:latin typeface="+mj-lt"/>
              </a:rPr>
              <a:t>LapSRN</a:t>
            </a:r>
            <a:endParaRPr lang="en-US" dirty="0">
              <a:solidFill>
                <a:schemeClr val="bg2">
                  <a:lumMod val="65000"/>
                </a:schemeClr>
              </a:solidFill>
              <a:latin typeface="+mj-lt"/>
            </a:endParaRPr>
          </a:p>
        </p:txBody>
      </p:sp>
      <p:pic>
        <p:nvPicPr>
          <p:cNvPr id="4" name="Picture 3">
            <a:extLst>
              <a:ext uri="{FF2B5EF4-FFF2-40B4-BE49-F238E27FC236}">
                <a16:creationId xmlns:a16="http://schemas.microsoft.com/office/drawing/2014/main" id="{9DA2D389-0608-4DDA-8B5B-6EFB70580069}"/>
              </a:ext>
            </a:extLst>
          </p:cNvPr>
          <p:cNvPicPr>
            <a:picLocks noChangeAspect="1"/>
          </p:cNvPicPr>
          <p:nvPr/>
        </p:nvPicPr>
        <p:blipFill>
          <a:blip r:embed="rId4"/>
          <a:stretch>
            <a:fillRect/>
          </a:stretch>
        </p:blipFill>
        <p:spPr>
          <a:xfrm>
            <a:off x="6258258" y="1287462"/>
            <a:ext cx="4531979" cy="1920240"/>
          </a:xfrm>
          <a:prstGeom prst="rect">
            <a:avLst/>
          </a:prstGeom>
        </p:spPr>
      </p:pic>
      <p:sp>
        <p:nvSpPr>
          <p:cNvPr id="20" name="TextBox 19">
            <a:extLst>
              <a:ext uri="{FF2B5EF4-FFF2-40B4-BE49-F238E27FC236}">
                <a16:creationId xmlns:a16="http://schemas.microsoft.com/office/drawing/2014/main" id="{C15944D4-8B27-4539-9BE0-5ABAC08E9766}"/>
              </a:ext>
            </a:extLst>
          </p:cNvPr>
          <p:cNvSpPr txBox="1"/>
          <p:nvPr/>
        </p:nvSpPr>
        <p:spPr>
          <a:xfrm>
            <a:off x="6258258" y="3105374"/>
            <a:ext cx="4531979"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1">
                    <a:lumMod val="50000"/>
                  </a:schemeClr>
                </a:solidFill>
                <a:latin typeface="+mj-lt"/>
              </a:rPr>
              <a:t>Optical flow</a:t>
            </a:r>
          </a:p>
        </p:txBody>
      </p:sp>
      <p:pic>
        <p:nvPicPr>
          <p:cNvPr id="5" name="Picture 4">
            <a:extLst>
              <a:ext uri="{FF2B5EF4-FFF2-40B4-BE49-F238E27FC236}">
                <a16:creationId xmlns:a16="http://schemas.microsoft.com/office/drawing/2014/main" id="{088A77D3-BDF4-4527-B370-17555FF281F2}"/>
              </a:ext>
            </a:extLst>
          </p:cNvPr>
          <p:cNvPicPr>
            <a:picLocks noChangeAspect="1"/>
          </p:cNvPicPr>
          <p:nvPr/>
        </p:nvPicPr>
        <p:blipFill>
          <a:blip r:embed="rId5"/>
          <a:stretch>
            <a:fillRect/>
          </a:stretch>
        </p:blipFill>
        <p:spPr>
          <a:xfrm>
            <a:off x="1646237" y="3965827"/>
            <a:ext cx="3657600" cy="2399828"/>
          </a:xfrm>
          <a:prstGeom prst="rect">
            <a:avLst/>
          </a:prstGeom>
        </p:spPr>
      </p:pic>
      <p:sp>
        <p:nvSpPr>
          <p:cNvPr id="21" name="TextBox 20">
            <a:extLst>
              <a:ext uri="{FF2B5EF4-FFF2-40B4-BE49-F238E27FC236}">
                <a16:creationId xmlns:a16="http://schemas.microsoft.com/office/drawing/2014/main" id="{BFE377E7-7FA9-4190-A4AC-2E417F957C08}"/>
              </a:ext>
            </a:extLst>
          </p:cNvPr>
          <p:cNvSpPr txBox="1"/>
          <p:nvPr/>
        </p:nvSpPr>
        <p:spPr>
          <a:xfrm>
            <a:off x="1646237" y="6240462"/>
            <a:ext cx="365760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1">
                    <a:lumMod val="50000"/>
                  </a:schemeClr>
                </a:solidFill>
                <a:latin typeface="+mj-lt"/>
              </a:rPr>
              <a:t>Depth estimation</a:t>
            </a:r>
            <a:endParaRPr lang="en-US" dirty="0">
              <a:solidFill>
                <a:schemeClr val="bg2">
                  <a:lumMod val="65000"/>
                </a:schemeClr>
              </a:solidFill>
              <a:latin typeface="+mj-lt"/>
            </a:endParaRPr>
          </a:p>
        </p:txBody>
      </p:sp>
      <p:pic>
        <p:nvPicPr>
          <p:cNvPr id="1030" name="Picture 6" descr="Image result for edge detection zhuowen">
            <a:extLst>
              <a:ext uri="{FF2B5EF4-FFF2-40B4-BE49-F238E27FC236}">
                <a16:creationId xmlns:a16="http://schemas.microsoft.com/office/drawing/2014/main" id="{E856CAD3-8FF8-4888-8B65-2367B40432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0147" y="3963987"/>
            <a:ext cx="3600138" cy="239572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70E31DC-3655-4403-A225-CF88C91D95AD}"/>
              </a:ext>
            </a:extLst>
          </p:cNvPr>
          <p:cNvSpPr txBox="1"/>
          <p:nvPr/>
        </p:nvSpPr>
        <p:spPr>
          <a:xfrm>
            <a:off x="6218237" y="6240462"/>
            <a:ext cx="365760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1">
                    <a:lumMod val="50000"/>
                  </a:schemeClr>
                </a:solidFill>
                <a:latin typeface="+mj-lt"/>
              </a:rPr>
              <a:t>Edge detection</a:t>
            </a:r>
            <a:endParaRPr lang="en-US" dirty="0">
              <a:solidFill>
                <a:schemeClr val="bg2">
                  <a:lumMod val="65000"/>
                </a:schemeClr>
              </a:solidFill>
              <a:latin typeface="+mj-lt"/>
            </a:endParaRPr>
          </a:p>
        </p:txBody>
      </p:sp>
      <p:sp>
        <p:nvSpPr>
          <p:cNvPr id="7" name="TextBox 6">
            <a:extLst>
              <a:ext uri="{FF2B5EF4-FFF2-40B4-BE49-F238E27FC236}">
                <a16:creationId xmlns:a16="http://schemas.microsoft.com/office/drawing/2014/main" id="{15753A79-C85E-41F8-A9AE-331A3258CBBB}"/>
              </a:ext>
            </a:extLst>
          </p:cNvPr>
          <p:cNvSpPr txBox="1"/>
          <p:nvPr/>
        </p:nvSpPr>
        <p:spPr>
          <a:xfrm>
            <a:off x="10333037" y="4774398"/>
            <a:ext cx="2286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1929256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C210A8-4EA8-45CC-A95E-0DD851F6FFB6}"/>
              </a:ext>
            </a:extLst>
          </p:cNvPr>
          <p:cNvSpPr>
            <a:spLocks noGrp="1"/>
          </p:cNvSpPr>
          <p:nvPr>
            <p:ph type="sldNum" sz="quarter" idx="4"/>
          </p:nvPr>
        </p:nvSpPr>
        <p:spPr/>
        <p:txBody>
          <a:bodyPr/>
          <a:lstStyle/>
          <a:p>
            <a:fld id="{1BA29183-7CD2-4C0C-A7F1-D2FD10734D96}" type="slidenum">
              <a:rPr lang="en-US" smtClean="0"/>
              <a:pPr/>
              <a:t>37</a:t>
            </a:fld>
            <a:endParaRPr lang="en-US" dirty="0"/>
          </a:p>
        </p:txBody>
      </p:sp>
      <p:pic>
        <p:nvPicPr>
          <p:cNvPr id="6" name="Picture 5">
            <a:extLst>
              <a:ext uri="{FF2B5EF4-FFF2-40B4-BE49-F238E27FC236}">
                <a16:creationId xmlns:a16="http://schemas.microsoft.com/office/drawing/2014/main" id="{157A8E4A-F971-4DC8-AF1F-C8BFB02E59E5}"/>
              </a:ext>
            </a:extLst>
          </p:cNvPr>
          <p:cNvPicPr>
            <a:picLocks noChangeAspect="1"/>
          </p:cNvPicPr>
          <p:nvPr/>
        </p:nvPicPr>
        <p:blipFill>
          <a:blip r:embed="rId3"/>
          <a:stretch>
            <a:fillRect/>
          </a:stretch>
        </p:blipFill>
        <p:spPr>
          <a:xfrm>
            <a:off x="427037" y="1516062"/>
            <a:ext cx="2988945" cy="2234565"/>
          </a:xfrm>
          <a:prstGeom prst="rect">
            <a:avLst/>
          </a:prstGeom>
        </p:spPr>
      </p:pic>
      <p:pic>
        <p:nvPicPr>
          <p:cNvPr id="7" name="Picture 6">
            <a:extLst>
              <a:ext uri="{FF2B5EF4-FFF2-40B4-BE49-F238E27FC236}">
                <a16:creationId xmlns:a16="http://schemas.microsoft.com/office/drawing/2014/main" id="{6FBF179C-C185-40A1-AC13-37E91ED274F0}"/>
              </a:ext>
            </a:extLst>
          </p:cNvPr>
          <p:cNvPicPr>
            <a:picLocks noChangeAspect="1"/>
          </p:cNvPicPr>
          <p:nvPr/>
        </p:nvPicPr>
        <p:blipFill>
          <a:blip r:embed="rId4"/>
          <a:stretch>
            <a:fillRect/>
          </a:stretch>
        </p:blipFill>
        <p:spPr>
          <a:xfrm>
            <a:off x="427037" y="4005897"/>
            <a:ext cx="2988945" cy="2234565"/>
          </a:xfrm>
          <a:prstGeom prst="rect">
            <a:avLst/>
          </a:prstGeom>
        </p:spPr>
      </p:pic>
      <p:sp>
        <p:nvSpPr>
          <p:cNvPr id="8" name="TextBox 7">
            <a:extLst>
              <a:ext uri="{FF2B5EF4-FFF2-40B4-BE49-F238E27FC236}">
                <a16:creationId xmlns:a16="http://schemas.microsoft.com/office/drawing/2014/main" id="{A03D860B-2891-4AD6-A491-3A8AA2008CBB}"/>
              </a:ext>
            </a:extLst>
          </p:cNvPr>
          <p:cNvSpPr txBox="1"/>
          <p:nvPr/>
        </p:nvSpPr>
        <p:spPr>
          <a:xfrm>
            <a:off x="457200" y="6545262"/>
            <a:ext cx="1152207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mj-lt"/>
              </a:rPr>
              <a:t>NTIRE 2019 Challenge on Image Enhancement: Methods and Results. </a:t>
            </a:r>
            <a:r>
              <a:rPr lang="en-US" sz="1600" dirty="0"/>
              <a:t>, CVPRW 2019</a:t>
            </a:r>
            <a:endParaRPr lang="en-US" sz="1600" dirty="0">
              <a:gradFill>
                <a:gsLst>
                  <a:gs pos="2917">
                    <a:schemeClr val="tx1"/>
                  </a:gs>
                  <a:gs pos="30000">
                    <a:schemeClr val="tx1"/>
                  </a:gs>
                </a:gsLst>
                <a:lin ang="5400000" scaled="0"/>
              </a:gradFill>
              <a:latin typeface="+mj-lt"/>
            </a:endParaRPr>
          </a:p>
        </p:txBody>
      </p:sp>
      <p:pic>
        <p:nvPicPr>
          <p:cNvPr id="10" name="Picture 9">
            <a:extLst>
              <a:ext uri="{FF2B5EF4-FFF2-40B4-BE49-F238E27FC236}">
                <a16:creationId xmlns:a16="http://schemas.microsoft.com/office/drawing/2014/main" id="{E170A33D-F490-4115-95E6-B8F13B95B074}"/>
              </a:ext>
            </a:extLst>
          </p:cNvPr>
          <p:cNvPicPr>
            <a:picLocks noChangeAspect="1"/>
          </p:cNvPicPr>
          <p:nvPr/>
        </p:nvPicPr>
        <p:blipFill>
          <a:blip r:embed="rId5"/>
          <a:stretch>
            <a:fillRect/>
          </a:stretch>
        </p:blipFill>
        <p:spPr>
          <a:xfrm>
            <a:off x="3944526" y="2154237"/>
            <a:ext cx="8001000" cy="4086225"/>
          </a:xfrm>
          <a:prstGeom prst="rect">
            <a:avLst/>
          </a:prstGeom>
        </p:spPr>
      </p:pic>
      <p:sp>
        <p:nvSpPr>
          <p:cNvPr id="12" name="Rectangle 11">
            <a:extLst>
              <a:ext uri="{FF2B5EF4-FFF2-40B4-BE49-F238E27FC236}">
                <a16:creationId xmlns:a16="http://schemas.microsoft.com/office/drawing/2014/main" id="{F0BBA45E-92AE-4FC3-8496-49B7DD351CC3}"/>
              </a:ext>
            </a:extLst>
          </p:cNvPr>
          <p:cNvSpPr/>
          <p:nvPr/>
        </p:nvSpPr>
        <p:spPr bwMode="auto">
          <a:xfrm>
            <a:off x="4084637" y="2735262"/>
            <a:ext cx="7860889" cy="228600"/>
          </a:xfrm>
          <a:prstGeom prst="rect">
            <a:avLst/>
          </a:prstGeom>
          <a:solidFill>
            <a:srgbClr val="FF0000">
              <a:alpha val="1400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1F6AA893-0013-40DF-A89E-B7B5827536F9}"/>
              </a:ext>
            </a:extLst>
          </p:cNvPr>
          <p:cNvSpPr txBox="1"/>
          <p:nvPr/>
        </p:nvSpPr>
        <p:spPr>
          <a:xfrm>
            <a:off x="4084637" y="1516062"/>
            <a:ext cx="6705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accent2"/>
                </a:solidFill>
              </a:rPr>
              <a:t>Meitu</a:t>
            </a:r>
            <a:r>
              <a:rPr lang="en-US" sz="2400" dirty="0">
                <a:solidFill>
                  <a:schemeClr val="accent2"/>
                </a:solidFill>
              </a:rPr>
              <a:t> (</a:t>
            </a:r>
            <a:r>
              <a:rPr lang="zh-CN" altLang="en-US" sz="2400" dirty="0">
                <a:solidFill>
                  <a:schemeClr val="accent2"/>
                </a:solidFill>
              </a:rPr>
              <a:t>美图</a:t>
            </a:r>
            <a:r>
              <a:rPr lang="en-US" altLang="zh-CN" sz="2400" dirty="0">
                <a:solidFill>
                  <a:schemeClr val="accent2"/>
                </a:solidFill>
              </a:rPr>
              <a:t>) adopted the </a:t>
            </a:r>
            <a:r>
              <a:rPr lang="en-US" altLang="zh-CN" sz="2400" dirty="0" err="1">
                <a:solidFill>
                  <a:schemeClr val="accent2"/>
                </a:solidFill>
              </a:rPr>
              <a:t>HRNet</a:t>
            </a:r>
            <a:endParaRPr lang="en-US" sz="2400" dirty="0">
              <a:solidFill>
                <a:schemeClr val="accent2"/>
              </a:solidFill>
            </a:endParaRPr>
          </a:p>
        </p:txBody>
      </p:sp>
      <p:sp>
        <p:nvSpPr>
          <p:cNvPr id="14" name="TextBox 13">
            <a:extLst>
              <a:ext uri="{FF2B5EF4-FFF2-40B4-BE49-F238E27FC236}">
                <a16:creationId xmlns:a16="http://schemas.microsoft.com/office/drawing/2014/main" id="{55565382-0EDE-4EC1-A365-C584F255293C}"/>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Image enhancement challenge (CVPR 2019)</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49197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6104D-010C-42A4-94A2-893B5F421921}"/>
              </a:ext>
            </a:extLst>
          </p:cNvPr>
          <p:cNvSpPr>
            <a:spLocks noGrp="1"/>
          </p:cNvSpPr>
          <p:nvPr>
            <p:ph type="sldNum" sz="quarter" idx="4"/>
          </p:nvPr>
        </p:nvSpPr>
        <p:spPr/>
        <p:txBody>
          <a:bodyPr/>
          <a:lstStyle/>
          <a:p>
            <a:fld id="{1BA29183-7CD2-4C0C-A7F1-D2FD10734D96}" type="slidenum">
              <a:rPr lang="en-US" smtClean="0"/>
              <a:pPr/>
              <a:t>38</a:t>
            </a:fld>
            <a:endParaRPr lang="en-US" dirty="0"/>
          </a:p>
        </p:txBody>
      </p:sp>
      <p:sp>
        <p:nvSpPr>
          <p:cNvPr id="3" name="Text Placeholder 2">
            <a:extLst>
              <a:ext uri="{FF2B5EF4-FFF2-40B4-BE49-F238E27FC236}">
                <a16:creationId xmlns:a16="http://schemas.microsoft.com/office/drawing/2014/main" id="{09A0AB58-8C82-4C13-9BC7-EBEB6F966CB5}"/>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A8145105-F719-4768-A490-EBC6C1AF3C9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33112A1-1732-4F8F-9811-780B14C04826}"/>
              </a:ext>
            </a:extLst>
          </p:cNvPr>
          <p:cNvPicPr>
            <a:picLocks noChangeAspect="1"/>
          </p:cNvPicPr>
          <p:nvPr/>
        </p:nvPicPr>
        <p:blipFill>
          <a:blip r:embed="rId2"/>
          <a:stretch>
            <a:fillRect/>
          </a:stretch>
        </p:blipFill>
        <p:spPr>
          <a:xfrm>
            <a:off x="530584" y="-1"/>
            <a:ext cx="11375306" cy="6994525"/>
          </a:xfrm>
          <a:prstGeom prst="rect">
            <a:avLst/>
          </a:prstGeom>
        </p:spPr>
      </p:pic>
      <p:sp>
        <p:nvSpPr>
          <p:cNvPr id="6" name="Rectangle 5">
            <a:extLst>
              <a:ext uri="{FF2B5EF4-FFF2-40B4-BE49-F238E27FC236}">
                <a16:creationId xmlns:a16="http://schemas.microsoft.com/office/drawing/2014/main" id="{3ECFBE5A-2961-4513-BC77-6B793FC1254A}"/>
              </a:ext>
            </a:extLst>
          </p:cNvPr>
          <p:cNvSpPr/>
          <p:nvPr/>
        </p:nvSpPr>
        <p:spPr bwMode="auto">
          <a:xfrm>
            <a:off x="960437" y="1592262"/>
            <a:ext cx="9829800" cy="2362200"/>
          </a:xfrm>
          <a:prstGeom prst="rect">
            <a:avLst/>
          </a:prstGeom>
          <a:solidFill>
            <a:srgbClr val="FF0000">
              <a:alpha val="16000"/>
            </a:srgbClr>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55592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A1BBEF-B97D-4851-AD74-D58BFBDD43DE}"/>
              </a:ext>
            </a:extLst>
          </p:cNvPr>
          <p:cNvSpPr>
            <a:spLocks noGrp="1"/>
          </p:cNvSpPr>
          <p:nvPr>
            <p:ph type="sldNum" sz="quarter" idx="4"/>
          </p:nvPr>
        </p:nvSpPr>
        <p:spPr/>
        <p:txBody>
          <a:bodyPr/>
          <a:lstStyle/>
          <a:p>
            <a:fld id="{1BA29183-7CD2-4C0C-A7F1-D2FD10734D96}" type="slidenum">
              <a:rPr lang="en-US" smtClean="0"/>
              <a:pPr/>
              <a:t>39</a:t>
            </a:fld>
            <a:endParaRPr lang="en-US" dirty="0"/>
          </a:p>
        </p:txBody>
      </p:sp>
      <p:pic>
        <p:nvPicPr>
          <p:cNvPr id="1026" name="Picture 2" descr="https://cvwc2019.github.io/imgs/det_1.jpg">
            <a:extLst>
              <a:ext uri="{FF2B5EF4-FFF2-40B4-BE49-F238E27FC236}">
                <a16:creationId xmlns:a16="http://schemas.microsoft.com/office/drawing/2014/main" id="{AD32DE89-60F7-498E-97AA-CB46903C2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401" y="1471734"/>
            <a:ext cx="438912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vwc2019.github.io/imgs/det_3.jpg">
            <a:extLst>
              <a:ext uri="{FF2B5EF4-FFF2-40B4-BE49-F238E27FC236}">
                <a16:creationId xmlns:a16="http://schemas.microsoft.com/office/drawing/2014/main" id="{3C396880-1499-413E-ADF0-C903FA899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080" y="1471734"/>
            <a:ext cx="438912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vwc2019.github.io/imgs/pose_3.jpg">
            <a:extLst>
              <a:ext uri="{FF2B5EF4-FFF2-40B4-BE49-F238E27FC236}">
                <a16:creationId xmlns:a16="http://schemas.microsoft.com/office/drawing/2014/main" id="{396CBF1E-5891-4583-97A2-F090DA361F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115" y="4111621"/>
            <a:ext cx="4389120" cy="24688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vwc2019.github.io/imgs/pose_4.jpg">
            <a:extLst>
              <a:ext uri="{FF2B5EF4-FFF2-40B4-BE49-F238E27FC236}">
                <a16:creationId xmlns:a16="http://schemas.microsoft.com/office/drawing/2014/main" id="{B18F2A1B-0E6F-4D1A-9D9B-748CDDFF6B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080" y="4111621"/>
            <a:ext cx="4389120" cy="2468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E493A7-32F9-4D77-BC48-08E5F69E67B8}"/>
              </a:ext>
            </a:extLst>
          </p:cNvPr>
          <p:cNvPicPr>
            <a:picLocks noChangeAspect="1"/>
          </p:cNvPicPr>
          <p:nvPr/>
        </p:nvPicPr>
        <p:blipFill>
          <a:blip r:embed="rId7"/>
          <a:stretch>
            <a:fillRect/>
          </a:stretch>
        </p:blipFill>
        <p:spPr>
          <a:xfrm>
            <a:off x="1755775" y="44809"/>
            <a:ext cx="8924925" cy="1228725"/>
          </a:xfrm>
          <a:prstGeom prst="rect">
            <a:avLst/>
          </a:prstGeom>
        </p:spPr>
      </p:pic>
    </p:spTree>
    <p:extLst>
      <p:ext uri="{BB962C8B-B14F-4D97-AF65-F5344CB8AC3E}">
        <p14:creationId xmlns:p14="http://schemas.microsoft.com/office/powerpoint/2010/main" val="1226185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Image result for lenet">
            <a:extLst>
              <a:ext uri="{FF2B5EF4-FFF2-40B4-BE49-F238E27FC236}">
                <a16:creationId xmlns:a16="http://schemas.microsoft.com/office/drawing/2014/main" id="{E533E14D-0276-42F7-B304-A2A62857E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2269269"/>
            <a:ext cx="8572500" cy="237029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9D79E2B-66FF-4EBA-914A-591066A0294F}"/>
              </a:ext>
            </a:extLst>
          </p:cNvPr>
          <p:cNvSpPr>
            <a:spLocks noGrp="1"/>
          </p:cNvSpPr>
          <p:nvPr>
            <p:ph type="sldNum" sz="quarter" idx="4"/>
          </p:nvPr>
        </p:nvSpPr>
        <p:spPr/>
        <p:txBody>
          <a:bodyPr/>
          <a:lstStyle/>
          <a:p>
            <a:fld id="{1BA29183-7CD2-4C0C-A7F1-D2FD10734D96}" type="slidenum">
              <a:rPr lang="en-US" smtClean="0"/>
              <a:pPr/>
              <a:t>4</a:t>
            </a:fld>
            <a:endParaRPr lang="en-US" dirty="0"/>
          </a:p>
        </p:txBody>
      </p:sp>
      <p:sp>
        <p:nvSpPr>
          <p:cNvPr id="25" name="TextBox 24">
            <a:extLst>
              <a:ext uri="{FF2B5EF4-FFF2-40B4-BE49-F238E27FC236}">
                <a16:creationId xmlns:a16="http://schemas.microsoft.com/office/drawing/2014/main" id="{4946D6EC-4C24-44A2-AB4E-FD0BA2719F17}"/>
              </a:ext>
            </a:extLst>
          </p:cNvPr>
          <p:cNvSpPr txBox="1"/>
          <p:nvPr/>
        </p:nvSpPr>
        <p:spPr>
          <a:xfrm>
            <a:off x="3475037" y="5478462"/>
            <a:ext cx="54864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LeNet-5, 1998</a:t>
            </a:r>
          </a:p>
        </p:txBody>
      </p:sp>
      <p:cxnSp>
        <p:nvCxnSpPr>
          <p:cNvPr id="26" name="Straight Arrow Connector 25">
            <a:extLst>
              <a:ext uri="{FF2B5EF4-FFF2-40B4-BE49-F238E27FC236}">
                <a16:creationId xmlns:a16="http://schemas.microsoft.com/office/drawing/2014/main" id="{F59B398D-4523-4B8E-A85C-3E3005491FBC}"/>
              </a:ext>
            </a:extLst>
          </p:cNvPr>
          <p:cNvCxnSpPr>
            <a:cxnSpLocks/>
          </p:cNvCxnSpPr>
          <p:nvPr/>
        </p:nvCxnSpPr>
        <p:spPr>
          <a:xfrm>
            <a:off x="2027237" y="5164869"/>
            <a:ext cx="6096000" cy="0"/>
          </a:xfrm>
          <a:prstGeom prst="straightConnector1">
            <a:avLst/>
          </a:prstGeom>
          <a:ln w="635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049B21-D5C2-4EC9-A327-59B7C3920C51}"/>
                  </a:ext>
                </a:extLst>
              </p:cNvPr>
              <p:cNvSpPr txBox="1"/>
              <p:nvPr/>
            </p:nvSpPr>
            <p:spPr>
              <a:xfrm>
                <a:off x="1798637" y="5088669"/>
                <a:ext cx="1371600" cy="621709"/>
              </a:xfrm>
              <a:prstGeom prst="rect">
                <a:avLst/>
              </a:prstGeom>
              <a:noFill/>
            </p:spPr>
            <p:txBody>
              <a:bodyPr wrap="square" lIns="182880" tIns="146304" rIns="182880" bIns="146304" rtlCol="0" anchor="b">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panose="02040503050406030204" pitchFamily="18" charset="0"/>
                        </a:rPr>
                        <m:t>32 </m:t>
                      </m:r>
                      <m:r>
                        <a:rPr lang="en-US" b="0" i="1" smtClean="0">
                          <a:solidFill>
                            <a:srgbClr val="00B0F0"/>
                          </a:solidFill>
                          <a:latin typeface="Cambria Math" panose="02040503050406030204" pitchFamily="18" charset="0"/>
                          <a:ea typeface="Cambria Math" panose="02040503050406030204" pitchFamily="18" charset="0"/>
                        </a:rPr>
                        <m:t>×32</m:t>
                      </m:r>
                    </m:oMath>
                  </m:oMathPara>
                </a14:m>
                <a:endParaRPr lang="en-US" dirty="0" err="1">
                  <a:solidFill>
                    <a:srgbClr val="00B0F0"/>
                  </a:solidFill>
                </a:endParaRPr>
              </a:p>
            </p:txBody>
          </p:sp>
        </mc:Choice>
        <mc:Fallback xmlns="">
          <p:sp>
            <p:nvSpPr>
              <p:cNvPr id="27" name="TextBox 26">
                <a:extLst>
                  <a:ext uri="{FF2B5EF4-FFF2-40B4-BE49-F238E27FC236}">
                    <a16:creationId xmlns:a16="http://schemas.microsoft.com/office/drawing/2014/main" id="{72049B21-D5C2-4EC9-A327-59B7C3920C51}"/>
                  </a:ext>
                </a:extLst>
              </p:cNvPr>
              <p:cNvSpPr txBox="1">
                <a:spLocks noRot="1" noChangeAspect="1" noMove="1" noResize="1" noEditPoints="1" noAdjustHandles="1" noChangeArrowheads="1" noChangeShapeType="1" noTextEdit="1"/>
              </p:cNvSpPr>
              <p:nvPr/>
            </p:nvSpPr>
            <p:spPr>
              <a:xfrm>
                <a:off x="1798637" y="5088669"/>
                <a:ext cx="1371600" cy="6217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E56E23-074F-4939-9988-E39506B6072F}"/>
                  </a:ext>
                </a:extLst>
              </p:cNvPr>
              <p:cNvSpPr txBox="1"/>
              <p:nvPr/>
            </p:nvSpPr>
            <p:spPr>
              <a:xfrm>
                <a:off x="6675437" y="5088669"/>
                <a:ext cx="1371600" cy="621709"/>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panose="02040503050406030204" pitchFamily="18" charset="0"/>
                        </a:rPr>
                        <m:t>5</m:t>
                      </m:r>
                      <m:r>
                        <a:rPr lang="en-US" b="0" i="1" smtClean="0">
                          <a:solidFill>
                            <a:srgbClr val="00B0F0"/>
                          </a:solidFill>
                          <a:latin typeface="Cambria Math" panose="02040503050406030204" pitchFamily="18" charset="0"/>
                          <a:ea typeface="Cambria Math" panose="02040503050406030204" pitchFamily="18" charset="0"/>
                        </a:rPr>
                        <m:t>×5</m:t>
                      </m:r>
                    </m:oMath>
                  </m:oMathPara>
                </a14:m>
                <a:endParaRPr lang="en-US" dirty="0" err="1">
                  <a:gradFill>
                    <a:gsLst>
                      <a:gs pos="2917">
                        <a:schemeClr val="tx1"/>
                      </a:gs>
                      <a:gs pos="30000">
                        <a:schemeClr val="tx1"/>
                      </a:gs>
                    </a:gsLst>
                    <a:lin ang="5400000" scaled="0"/>
                  </a:gradFill>
                </a:endParaRPr>
              </a:p>
            </p:txBody>
          </p:sp>
        </mc:Choice>
        <mc:Fallback xmlns="">
          <p:sp>
            <p:nvSpPr>
              <p:cNvPr id="28" name="TextBox 27">
                <a:extLst>
                  <a:ext uri="{FF2B5EF4-FFF2-40B4-BE49-F238E27FC236}">
                    <a16:creationId xmlns:a16="http://schemas.microsoft.com/office/drawing/2014/main" id="{1FE56E23-074F-4939-9988-E39506B6072F}"/>
                  </a:ext>
                </a:extLst>
              </p:cNvPr>
              <p:cNvSpPr txBox="1">
                <a:spLocks noRot="1" noChangeAspect="1" noMove="1" noResize="1" noEditPoints="1" noAdjustHandles="1" noChangeArrowheads="1" noChangeShapeType="1" noTextEdit="1"/>
              </p:cNvSpPr>
              <p:nvPr/>
            </p:nvSpPr>
            <p:spPr>
              <a:xfrm>
                <a:off x="6675437" y="5088669"/>
                <a:ext cx="1371600" cy="6217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419B97A-A958-4A79-91BF-02E211DE3E7F}"/>
                  </a:ext>
                </a:extLst>
              </p:cNvPr>
              <p:cNvSpPr txBox="1"/>
              <p:nvPr/>
            </p:nvSpPr>
            <p:spPr>
              <a:xfrm>
                <a:off x="3017837" y="4695560"/>
                <a:ext cx="1371600" cy="621709"/>
              </a:xfrm>
              <a:prstGeom prst="rect">
                <a:avLst/>
              </a:prstGeom>
              <a:noFill/>
            </p:spPr>
            <p:txBody>
              <a:bodyPr wrap="square" lIns="182880" tIns="146304" rIns="182880" bIns="146304" rtlCol="0" anchor="b">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solidFill>
                            <a:schemeClr val="accent2">
                              <a:lumMod val="60000"/>
                              <a:lumOff val="40000"/>
                            </a:schemeClr>
                          </a:solidFill>
                          <a:latin typeface="Cambria Math" panose="02040503050406030204" pitchFamily="18" charset="0"/>
                        </a:rPr>
                        <m:t>28 </m:t>
                      </m:r>
                      <m:r>
                        <a:rPr lang="en-US" b="0" i="1" smtClean="0">
                          <a:solidFill>
                            <a:schemeClr val="accent2">
                              <a:lumMod val="60000"/>
                              <a:lumOff val="40000"/>
                            </a:schemeClr>
                          </a:solidFill>
                          <a:latin typeface="Cambria Math" panose="02040503050406030204" pitchFamily="18" charset="0"/>
                          <a:ea typeface="Cambria Math" panose="02040503050406030204" pitchFamily="18" charset="0"/>
                        </a:rPr>
                        <m:t>×28</m:t>
                      </m:r>
                    </m:oMath>
                  </m:oMathPara>
                </a14:m>
                <a:endParaRPr lang="en-US" dirty="0" err="1">
                  <a:solidFill>
                    <a:schemeClr val="accent2">
                      <a:lumMod val="60000"/>
                      <a:lumOff val="40000"/>
                    </a:schemeClr>
                  </a:solidFill>
                </a:endParaRPr>
              </a:p>
            </p:txBody>
          </p:sp>
        </mc:Choice>
        <mc:Fallback xmlns="">
          <p:sp>
            <p:nvSpPr>
              <p:cNvPr id="29" name="TextBox 28">
                <a:extLst>
                  <a:ext uri="{FF2B5EF4-FFF2-40B4-BE49-F238E27FC236}">
                    <a16:creationId xmlns:a16="http://schemas.microsoft.com/office/drawing/2014/main" id="{B419B97A-A958-4A79-91BF-02E211DE3E7F}"/>
                  </a:ext>
                </a:extLst>
              </p:cNvPr>
              <p:cNvSpPr txBox="1">
                <a:spLocks noRot="1" noChangeAspect="1" noMove="1" noResize="1" noEditPoints="1" noAdjustHandles="1" noChangeArrowheads="1" noChangeShapeType="1" noTextEdit="1"/>
              </p:cNvSpPr>
              <p:nvPr/>
            </p:nvSpPr>
            <p:spPr>
              <a:xfrm>
                <a:off x="3017837" y="4695560"/>
                <a:ext cx="1371600" cy="6217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3D2BA0-D89C-4F5B-8029-07632F2CCDC3}"/>
                  </a:ext>
                </a:extLst>
              </p:cNvPr>
              <p:cNvSpPr txBox="1"/>
              <p:nvPr/>
            </p:nvSpPr>
            <p:spPr>
              <a:xfrm>
                <a:off x="4237037" y="5088669"/>
                <a:ext cx="1371600" cy="621709"/>
              </a:xfrm>
              <a:prstGeom prst="rect">
                <a:avLst/>
              </a:prstGeom>
              <a:noFill/>
            </p:spPr>
            <p:txBody>
              <a:bodyPr wrap="square" lIns="182880" tIns="146304" rIns="182880" bIns="146304" rtlCol="0" anchor="ctr">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solidFill>
                            <a:srgbClr val="00B0F0"/>
                          </a:solidFill>
                          <a:latin typeface="Cambria Math" panose="02040503050406030204" pitchFamily="18" charset="0"/>
                        </a:rPr>
                        <m:t>14 </m:t>
                      </m:r>
                      <m:r>
                        <a:rPr lang="en-US" b="0" i="1" smtClean="0">
                          <a:solidFill>
                            <a:srgbClr val="00B0F0"/>
                          </a:solidFill>
                          <a:latin typeface="Cambria Math" panose="02040503050406030204" pitchFamily="18" charset="0"/>
                          <a:ea typeface="Cambria Math" panose="02040503050406030204" pitchFamily="18" charset="0"/>
                        </a:rPr>
                        <m:t>×14</m:t>
                      </m:r>
                    </m:oMath>
                  </m:oMathPara>
                </a14:m>
                <a:endParaRPr lang="en-US" dirty="0" err="1">
                  <a:solidFill>
                    <a:srgbClr val="00B0F0"/>
                  </a:solidFill>
                </a:endParaRPr>
              </a:p>
            </p:txBody>
          </p:sp>
        </mc:Choice>
        <mc:Fallback xmlns="">
          <p:sp>
            <p:nvSpPr>
              <p:cNvPr id="30" name="TextBox 29">
                <a:extLst>
                  <a:ext uri="{FF2B5EF4-FFF2-40B4-BE49-F238E27FC236}">
                    <a16:creationId xmlns:a16="http://schemas.microsoft.com/office/drawing/2014/main" id="{313D2BA0-D89C-4F5B-8029-07632F2CCDC3}"/>
                  </a:ext>
                </a:extLst>
              </p:cNvPr>
              <p:cNvSpPr txBox="1">
                <a:spLocks noRot="1" noChangeAspect="1" noMove="1" noResize="1" noEditPoints="1" noAdjustHandles="1" noChangeArrowheads="1" noChangeShapeType="1" noTextEdit="1"/>
              </p:cNvSpPr>
              <p:nvPr/>
            </p:nvSpPr>
            <p:spPr>
              <a:xfrm>
                <a:off x="4237037" y="5088669"/>
                <a:ext cx="1371600" cy="6217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5A24548-E62B-4B7B-86BA-1C3563642CB2}"/>
                  </a:ext>
                </a:extLst>
              </p:cNvPr>
              <p:cNvSpPr txBox="1"/>
              <p:nvPr/>
            </p:nvSpPr>
            <p:spPr>
              <a:xfrm>
                <a:off x="5456237" y="4695560"/>
                <a:ext cx="1371600" cy="621709"/>
              </a:xfrm>
              <a:prstGeom prst="rect">
                <a:avLst/>
              </a:prstGeom>
              <a:noFill/>
            </p:spPr>
            <p:txBody>
              <a:bodyPr wrap="square" lIns="182880" tIns="146304" rIns="182880" bIns="146304" rtlCol="0" anchor="b">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solidFill>
                            <a:schemeClr val="accent2">
                              <a:lumMod val="60000"/>
                              <a:lumOff val="40000"/>
                            </a:schemeClr>
                          </a:solidFill>
                          <a:latin typeface="Cambria Math" panose="02040503050406030204" pitchFamily="18" charset="0"/>
                        </a:rPr>
                        <m:t>10 </m:t>
                      </m:r>
                      <m:r>
                        <a:rPr lang="en-US" b="0" i="1" smtClean="0">
                          <a:solidFill>
                            <a:schemeClr val="accent2">
                              <a:lumMod val="60000"/>
                              <a:lumOff val="40000"/>
                            </a:schemeClr>
                          </a:solidFill>
                          <a:latin typeface="Cambria Math" panose="02040503050406030204" pitchFamily="18" charset="0"/>
                          <a:ea typeface="Cambria Math" panose="02040503050406030204" pitchFamily="18" charset="0"/>
                        </a:rPr>
                        <m:t>×10</m:t>
                      </m:r>
                    </m:oMath>
                  </m:oMathPara>
                </a14:m>
                <a:endParaRPr lang="en-US" dirty="0" err="1">
                  <a:solidFill>
                    <a:schemeClr val="accent2">
                      <a:lumMod val="60000"/>
                      <a:lumOff val="40000"/>
                    </a:schemeClr>
                  </a:solidFill>
                </a:endParaRPr>
              </a:p>
            </p:txBody>
          </p:sp>
        </mc:Choice>
        <mc:Fallback xmlns="">
          <p:sp>
            <p:nvSpPr>
              <p:cNvPr id="31" name="TextBox 30">
                <a:extLst>
                  <a:ext uri="{FF2B5EF4-FFF2-40B4-BE49-F238E27FC236}">
                    <a16:creationId xmlns:a16="http://schemas.microsoft.com/office/drawing/2014/main" id="{D5A24548-E62B-4B7B-86BA-1C3563642CB2}"/>
                  </a:ext>
                </a:extLst>
              </p:cNvPr>
              <p:cNvSpPr txBox="1">
                <a:spLocks noRot="1" noChangeAspect="1" noMove="1" noResize="1" noEditPoints="1" noAdjustHandles="1" noChangeArrowheads="1" noChangeShapeType="1" noTextEdit="1"/>
              </p:cNvSpPr>
              <p:nvPr/>
            </p:nvSpPr>
            <p:spPr>
              <a:xfrm>
                <a:off x="5456237" y="4695560"/>
                <a:ext cx="1371600" cy="62170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5440F7-D5FA-4E77-A0CC-DE8B76ECFCB6}"/>
                  </a:ext>
                </a:extLst>
              </p:cNvPr>
              <p:cNvSpPr txBox="1"/>
              <p:nvPr/>
            </p:nvSpPr>
            <p:spPr>
              <a:xfrm>
                <a:off x="8387483" y="4915028"/>
                <a:ext cx="1143000" cy="621709"/>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altLang="zh-CN" i="1" smtClean="0">
                          <a:solidFill>
                            <a:schemeClr val="accent5"/>
                          </a:solidFill>
                          <a:latin typeface="Cambria Math" panose="02040503050406030204" pitchFamily="18" charset="0"/>
                        </a:rPr>
                        <m:t>1/</m:t>
                      </m:r>
                      <m:r>
                        <a:rPr lang="en-US" altLang="zh-CN" i="1">
                          <a:solidFill>
                            <a:schemeClr val="accent5"/>
                          </a:solidFill>
                          <a:latin typeface="Cambria Math" panose="02040503050406030204" pitchFamily="18" charset="0"/>
                        </a:rPr>
                        <m:t>6</m:t>
                      </m:r>
                    </m:oMath>
                  </m:oMathPara>
                </a14:m>
                <a:endParaRPr lang="en-US" dirty="0" err="1">
                  <a:solidFill>
                    <a:schemeClr val="accent5"/>
                  </a:solidFill>
                </a:endParaRPr>
              </a:p>
            </p:txBody>
          </p:sp>
        </mc:Choice>
        <mc:Fallback xmlns="">
          <p:sp>
            <p:nvSpPr>
              <p:cNvPr id="32" name="TextBox 31">
                <a:extLst>
                  <a:ext uri="{FF2B5EF4-FFF2-40B4-BE49-F238E27FC236}">
                    <a16:creationId xmlns:a16="http://schemas.microsoft.com/office/drawing/2014/main" id="{F95440F7-D5FA-4E77-A0CC-DE8B76ECFCB6}"/>
                  </a:ext>
                </a:extLst>
              </p:cNvPr>
              <p:cNvSpPr txBox="1">
                <a:spLocks noRot="1" noChangeAspect="1" noMove="1" noResize="1" noEditPoints="1" noAdjustHandles="1" noChangeArrowheads="1" noChangeShapeType="1" noTextEdit="1"/>
              </p:cNvSpPr>
              <p:nvPr/>
            </p:nvSpPr>
            <p:spPr>
              <a:xfrm>
                <a:off x="8387483" y="4915028"/>
                <a:ext cx="1143000" cy="621709"/>
              </a:xfrm>
              <a:prstGeom prst="rect">
                <a:avLst/>
              </a:prstGeom>
              <a:blipFill>
                <a:blip r:embed="rId10"/>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86D676D-3DC6-4D36-973A-4A790766E6CC}"/>
              </a:ext>
            </a:extLst>
          </p:cNvPr>
          <p:cNvSpPr/>
          <p:nvPr/>
        </p:nvSpPr>
        <p:spPr bwMode="auto">
          <a:xfrm>
            <a:off x="2027237" y="2963862"/>
            <a:ext cx="1371600" cy="1371600"/>
          </a:xfrm>
          <a:prstGeom prst="rect">
            <a:avLst/>
          </a:prstGeom>
          <a:noFill/>
          <a:ln w="25400">
            <a:solidFill>
              <a:srgbClr val="00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541433E1-7E80-492B-B554-111B2B0857A2}"/>
              </a:ext>
            </a:extLst>
          </p:cNvPr>
          <p:cNvSpPr/>
          <p:nvPr/>
        </p:nvSpPr>
        <p:spPr bwMode="auto">
          <a:xfrm flipH="1">
            <a:off x="7818437" y="3040062"/>
            <a:ext cx="1219200" cy="990600"/>
          </a:xfrm>
          <a:prstGeom prst="parallelogram">
            <a:avLst>
              <a:gd name="adj" fmla="val 98982"/>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Parallelogram 18">
            <a:extLst>
              <a:ext uri="{FF2B5EF4-FFF2-40B4-BE49-F238E27FC236}">
                <a16:creationId xmlns:a16="http://schemas.microsoft.com/office/drawing/2014/main" id="{6AB03710-0341-4D42-BAF5-A112230F73D8}"/>
              </a:ext>
            </a:extLst>
          </p:cNvPr>
          <p:cNvSpPr/>
          <p:nvPr/>
        </p:nvSpPr>
        <p:spPr bwMode="auto">
          <a:xfrm flipH="1">
            <a:off x="6218237" y="2659062"/>
            <a:ext cx="1905000" cy="1524000"/>
          </a:xfrm>
          <a:prstGeom prst="parallelogram">
            <a:avLst>
              <a:gd name="adj" fmla="val 98982"/>
            </a:avLst>
          </a:prstGeom>
          <a:no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057A000-479F-423F-865D-DD3ACACC8AC6}"/>
              </a:ext>
            </a:extLst>
          </p:cNvPr>
          <p:cNvSpPr txBox="1"/>
          <p:nvPr/>
        </p:nvSpPr>
        <p:spPr>
          <a:xfrm>
            <a:off x="1646237" y="1211262"/>
            <a:ext cx="9144000" cy="981807"/>
          </a:xfrm>
          <a:prstGeom prst="rect">
            <a:avLst/>
          </a:prstGeom>
          <a:solidFill>
            <a:srgbClr val="EAFAFF"/>
          </a:solidFill>
          <a:ln>
            <a:solidFill>
              <a:schemeClr val="accent1">
                <a:lumMod val="20000"/>
                <a:lumOff val="80000"/>
              </a:schemeClr>
            </a:solidFill>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Connect multi-resolution convolutions in </a:t>
            </a:r>
            <a:r>
              <a:rPr lang="en-US" sz="2400" i="1" dirty="0">
                <a:solidFill>
                  <a:srgbClr val="00BCF2"/>
                </a:solidFill>
              </a:rPr>
              <a:t>series</a:t>
            </a:r>
          </a:p>
          <a:p>
            <a:pPr algn="ctr">
              <a:lnSpc>
                <a:spcPct val="90000"/>
              </a:lnSpc>
              <a:spcAft>
                <a:spcPts val="600"/>
              </a:spcAft>
            </a:pPr>
            <a:r>
              <a:rPr lang="en-US" sz="2000" dirty="0">
                <a:latin typeface="+mj-lt"/>
              </a:rPr>
              <a:t>High-resolution conv. → medium-resolution conv. → low-resolution conv.</a:t>
            </a:r>
          </a:p>
        </p:txBody>
      </p:sp>
      <p:sp>
        <p:nvSpPr>
          <p:cNvPr id="21" name="TextBox 20">
            <a:extLst>
              <a:ext uri="{FF2B5EF4-FFF2-40B4-BE49-F238E27FC236}">
                <a16:creationId xmlns:a16="http://schemas.microsoft.com/office/drawing/2014/main" id="{387A7B83-55F0-4744-B1CD-3010FF966156}"/>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solidFill>
                  <a:schemeClr val="accent2"/>
                </a:solidFill>
              </a:rPr>
              <a:t>Low-resolution</a:t>
            </a:r>
            <a:r>
              <a:rPr lang="en-US" altLang="zh-CN" sz="3600" dirty="0">
                <a:gradFill>
                  <a:gsLst>
                    <a:gs pos="2917">
                      <a:schemeClr val="tx1"/>
                    </a:gs>
                    <a:gs pos="30000">
                      <a:schemeClr val="tx1"/>
                    </a:gs>
                  </a:gsLst>
                  <a:lin ang="5400000" scaled="0"/>
                </a:gradFill>
              </a:rPr>
              <a:t> representation learning</a:t>
            </a:r>
            <a:endParaRPr lang="en-US" sz="3600" i="1" dirty="0">
              <a:gradFill>
                <a:gsLst>
                  <a:gs pos="2917">
                    <a:schemeClr val="tx1"/>
                  </a:gs>
                  <a:gs pos="30000">
                    <a:schemeClr val="tx1"/>
                  </a:gs>
                </a:gsLst>
                <a:lin ang="5400000" scaled="0"/>
              </a:gradFill>
            </a:endParaRPr>
          </a:p>
        </p:txBody>
      </p:sp>
      <p:sp>
        <p:nvSpPr>
          <p:cNvPr id="22" name="TextBox 21">
            <a:extLst>
              <a:ext uri="{FF2B5EF4-FFF2-40B4-BE49-F238E27FC236}">
                <a16:creationId xmlns:a16="http://schemas.microsoft.com/office/drawing/2014/main" id="{0711D852-5C8D-4E3E-9B82-034B1DBFAE05}"/>
              </a:ext>
            </a:extLst>
          </p:cNvPr>
          <p:cNvSpPr txBox="1"/>
          <p:nvPr/>
        </p:nvSpPr>
        <p:spPr>
          <a:xfrm>
            <a:off x="1112838" y="6088759"/>
            <a:ext cx="10134600" cy="572464"/>
          </a:xfrm>
          <a:prstGeom prst="rect">
            <a:avLst/>
          </a:prstGeom>
          <a:solidFill>
            <a:schemeClr val="bg1"/>
          </a:solidFill>
          <a:ln>
            <a:noFill/>
          </a:ln>
        </p:spPr>
        <p:txBody>
          <a:bodyPr wrap="square" lIns="182880" tIns="146304" rIns="182880" bIns="146304" rtlCol="0">
            <a:spAutoFit/>
          </a:bodyPr>
          <a:lstStyle/>
          <a:p>
            <a:pPr algn="ctr">
              <a:lnSpc>
                <a:spcPct val="90000"/>
              </a:lnSpc>
              <a:spcAft>
                <a:spcPts val="600"/>
              </a:spcAft>
            </a:pPr>
            <a:r>
              <a:rPr lang="en-US" sz="2000" dirty="0">
                <a:latin typeface="+mj-lt"/>
              </a:rPr>
              <a:t>and other classification networks: </a:t>
            </a:r>
            <a:r>
              <a:rPr lang="en-US" sz="2000" dirty="0" err="1">
                <a:latin typeface="+mj-lt"/>
              </a:rPr>
              <a:t>AlexNet</a:t>
            </a:r>
            <a:r>
              <a:rPr lang="en-US" sz="2000" dirty="0">
                <a:latin typeface="+mj-lt"/>
              </a:rPr>
              <a:t>, </a:t>
            </a:r>
            <a:r>
              <a:rPr lang="en-US" sz="2000" dirty="0" err="1">
                <a:latin typeface="+mj-lt"/>
              </a:rPr>
              <a:t>VGGNet</a:t>
            </a:r>
            <a:r>
              <a:rPr lang="en-US" sz="2000" dirty="0">
                <a:latin typeface="+mj-lt"/>
              </a:rPr>
              <a:t>, </a:t>
            </a:r>
            <a:r>
              <a:rPr lang="en-US" sz="2000" dirty="0" err="1">
                <a:latin typeface="+mj-lt"/>
              </a:rPr>
              <a:t>GoogleNet</a:t>
            </a:r>
            <a:r>
              <a:rPr lang="en-US" sz="2000" dirty="0">
                <a:latin typeface="+mj-lt"/>
              </a:rPr>
              <a:t>, </a:t>
            </a:r>
            <a:r>
              <a:rPr lang="en-US" sz="2000" dirty="0" err="1">
                <a:latin typeface="+mj-lt"/>
              </a:rPr>
              <a:t>ResNet</a:t>
            </a:r>
            <a:r>
              <a:rPr lang="en-US" sz="2000" dirty="0">
                <a:latin typeface="+mj-lt"/>
              </a:rPr>
              <a:t>, </a:t>
            </a:r>
            <a:r>
              <a:rPr lang="en-US" sz="2000" dirty="0" err="1">
                <a:latin typeface="+mj-lt"/>
              </a:rPr>
              <a:t>DenseNet</a:t>
            </a:r>
            <a:r>
              <a:rPr lang="en-US" sz="2000" dirty="0">
                <a:latin typeface="+mj-lt"/>
              </a:rPr>
              <a:t>, ……</a:t>
            </a:r>
          </a:p>
        </p:txBody>
      </p:sp>
      <p:sp>
        <p:nvSpPr>
          <p:cNvPr id="3" name="Rectangle 2">
            <a:extLst>
              <a:ext uri="{FF2B5EF4-FFF2-40B4-BE49-F238E27FC236}">
                <a16:creationId xmlns:a16="http://schemas.microsoft.com/office/drawing/2014/main" id="{D350BC77-C272-47FA-8267-ECEA44EDC47D}"/>
              </a:ext>
            </a:extLst>
          </p:cNvPr>
          <p:cNvSpPr/>
          <p:nvPr/>
        </p:nvSpPr>
        <p:spPr bwMode="auto">
          <a:xfrm>
            <a:off x="4590288" y="4370832"/>
            <a:ext cx="914400" cy="239837"/>
          </a:xfrm>
          <a:prstGeom prst="rect">
            <a:avLst/>
          </a:prstGeom>
          <a:noFill/>
          <a:ln w="2540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2">
                  <a:lumMod val="50000"/>
                </a:schemeClr>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5E39CFB3-7055-404B-962A-735505F5F95C}"/>
              </a:ext>
            </a:extLst>
          </p:cNvPr>
          <p:cNvSpPr/>
          <p:nvPr/>
        </p:nvSpPr>
        <p:spPr bwMode="auto">
          <a:xfrm>
            <a:off x="6827837" y="4370832"/>
            <a:ext cx="914400" cy="239837"/>
          </a:xfrm>
          <a:prstGeom prst="rect">
            <a:avLst/>
          </a:prstGeom>
          <a:noFill/>
          <a:ln w="2540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2">
                  <a:lumMod val="50000"/>
                </a:scheme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744061530"/>
      </p:ext>
    </p:extLst>
  </p:cSld>
  <p:clrMapOvr>
    <a:masterClrMapping/>
  </p:clrMapOvr>
  <p:transition advTm="18976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19836E-1BEB-40C3-85BE-83B7EE6A3050}"/>
              </a:ext>
            </a:extLst>
          </p:cNvPr>
          <p:cNvPicPr>
            <a:picLocks noChangeAspect="1"/>
          </p:cNvPicPr>
          <p:nvPr/>
        </p:nvPicPr>
        <p:blipFill>
          <a:blip r:embed="rId3"/>
          <a:stretch>
            <a:fillRect/>
          </a:stretch>
        </p:blipFill>
        <p:spPr>
          <a:xfrm>
            <a:off x="598487" y="1701799"/>
            <a:ext cx="11239500" cy="3590925"/>
          </a:xfrm>
          <a:prstGeom prst="rect">
            <a:avLst/>
          </a:prstGeom>
        </p:spPr>
      </p:pic>
      <p:sp>
        <p:nvSpPr>
          <p:cNvPr id="2" name="Slide Number Placeholder 1">
            <a:extLst>
              <a:ext uri="{FF2B5EF4-FFF2-40B4-BE49-F238E27FC236}">
                <a16:creationId xmlns:a16="http://schemas.microsoft.com/office/drawing/2014/main" id="{F41F422B-C9DB-499B-AC44-5D4958E8FFF7}"/>
              </a:ext>
            </a:extLst>
          </p:cNvPr>
          <p:cNvSpPr>
            <a:spLocks noGrp="1"/>
          </p:cNvSpPr>
          <p:nvPr>
            <p:ph type="sldNum" sz="quarter" idx="4"/>
          </p:nvPr>
        </p:nvSpPr>
        <p:spPr/>
        <p:txBody>
          <a:bodyPr/>
          <a:lstStyle/>
          <a:p>
            <a:fld id="{1BA29183-7CD2-4C0C-A7F1-D2FD10734D96}" type="slidenum">
              <a:rPr lang="en-US" smtClean="0"/>
              <a:pPr/>
              <a:t>40</a:t>
            </a:fld>
            <a:endParaRPr lang="en-US" dirty="0"/>
          </a:p>
        </p:txBody>
      </p:sp>
      <p:sp>
        <p:nvSpPr>
          <p:cNvPr id="7" name="TextBox 6">
            <a:extLst>
              <a:ext uri="{FF2B5EF4-FFF2-40B4-BE49-F238E27FC236}">
                <a16:creationId xmlns:a16="http://schemas.microsoft.com/office/drawing/2014/main" id="{32D27AFA-AC7E-4FC8-8101-C86316519768}"/>
              </a:ext>
            </a:extLst>
          </p:cNvPr>
          <p:cNvSpPr txBox="1"/>
          <p:nvPr/>
        </p:nvSpPr>
        <p:spPr>
          <a:xfrm>
            <a:off x="198437" y="296862"/>
            <a:ext cx="120396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solidFill>
                  <a:srgbClr val="C00000"/>
                </a:solidFill>
              </a:rPr>
              <a:t>Cityscapes leaderboard: Rank 1 </a:t>
            </a:r>
            <a:endParaRPr lang="en-US" sz="3600" dirty="0">
              <a:solidFill>
                <a:srgbClr val="C00000"/>
              </a:solidFill>
            </a:endParaRPr>
          </a:p>
        </p:txBody>
      </p:sp>
      <p:sp>
        <p:nvSpPr>
          <p:cNvPr id="8" name="Rectangle 7">
            <a:extLst>
              <a:ext uri="{FF2B5EF4-FFF2-40B4-BE49-F238E27FC236}">
                <a16:creationId xmlns:a16="http://schemas.microsoft.com/office/drawing/2014/main" id="{623FCA04-7AD5-47C9-AE4A-8A7798DD7A5F}"/>
              </a:ext>
            </a:extLst>
          </p:cNvPr>
          <p:cNvSpPr/>
          <p:nvPr/>
        </p:nvSpPr>
        <p:spPr bwMode="auto">
          <a:xfrm>
            <a:off x="960437" y="3344862"/>
            <a:ext cx="1828800" cy="381000"/>
          </a:xfrm>
          <a:prstGeom prst="rect">
            <a:avLst/>
          </a:prstGeom>
          <a:noFill/>
          <a:ln w="254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29546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02F7BB-6C55-4C2A-866E-DDF3583272FC}"/>
              </a:ext>
            </a:extLst>
          </p:cNvPr>
          <p:cNvSpPr>
            <a:spLocks noGrp="1"/>
          </p:cNvSpPr>
          <p:nvPr>
            <p:ph type="sldNum" sz="quarter" idx="4"/>
          </p:nvPr>
        </p:nvSpPr>
        <p:spPr/>
        <p:txBody>
          <a:bodyPr/>
          <a:lstStyle/>
          <a:p>
            <a:fld id="{1BA29183-7CD2-4C0C-A7F1-D2FD10734D96}" type="slidenum">
              <a:rPr lang="en-US" smtClean="0"/>
              <a:pPr/>
              <a:t>41</a:t>
            </a:fld>
            <a:endParaRPr lang="en-US" dirty="0"/>
          </a:p>
        </p:txBody>
      </p:sp>
      <p:sp>
        <p:nvSpPr>
          <p:cNvPr id="11" name="TextBox 10">
            <a:extLst>
              <a:ext uri="{FF2B5EF4-FFF2-40B4-BE49-F238E27FC236}">
                <a16:creationId xmlns:a16="http://schemas.microsoft.com/office/drawing/2014/main" id="{2C9C061A-969E-474F-999D-D1BA6A59AC0B}"/>
              </a:ext>
            </a:extLst>
          </p:cNvPr>
          <p:cNvSpPr txBox="1"/>
          <p:nvPr/>
        </p:nvSpPr>
        <p:spPr>
          <a:xfrm>
            <a:off x="617538" y="1592262"/>
            <a:ext cx="11201399" cy="2111347"/>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Method: </a:t>
            </a:r>
            <a:r>
              <a:rPr lang="en-US" sz="2400" dirty="0">
                <a:gradFill>
                  <a:gsLst>
                    <a:gs pos="2917">
                      <a:schemeClr val="tx1"/>
                    </a:gs>
                    <a:gs pos="30000">
                      <a:schemeClr val="tx1"/>
                    </a:gs>
                  </a:gsLst>
                  <a:lin ang="5400000" scaled="0"/>
                </a:gradFill>
                <a:latin typeface="+mj-lt"/>
              </a:rPr>
              <a:t>Maintain high-resolution representations through the whole process with repeated across-resolution fusions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Result: </a:t>
            </a:r>
            <a:r>
              <a:rPr lang="en-US" sz="2400" dirty="0">
                <a:gradFill>
                  <a:gsLst>
                    <a:gs pos="2917">
                      <a:schemeClr val="tx1"/>
                    </a:gs>
                    <a:gs pos="30000">
                      <a:schemeClr val="tx1"/>
                    </a:gs>
                  </a:gsLst>
                  <a:lin ang="5400000" scaled="0"/>
                </a:gradFill>
                <a:latin typeface="+mj-lt"/>
              </a:rPr>
              <a:t>State-of-the-art performance in position-sensitive vision tasks: </a:t>
            </a:r>
            <a:r>
              <a:rPr lang="en-US" sz="2400" i="1" dirty="0">
                <a:solidFill>
                  <a:schemeClr val="bg1">
                    <a:lumMod val="50000"/>
                  </a:schemeClr>
                </a:solidFill>
                <a:latin typeface="+mj-lt"/>
              </a:rPr>
              <a:t>semantic segmentation, object detection, human pose estimation</a:t>
            </a:r>
          </a:p>
        </p:txBody>
      </p:sp>
      <p:sp>
        <p:nvSpPr>
          <p:cNvPr id="9" name="TextBox 8">
            <a:extLst>
              <a:ext uri="{FF2B5EF4-FFF2-40B4-BE49-F238E27FC236}">
                <a16:creationId xmlns:a16="http://schemas.microsoft.com/office/drawing/2014/main" id="{22F90D91-7787-4FAD-AA0F-1100BE8051C4}"/>
              </a:ext>
            </a:extLst>
          </p:cNvPr>
          <p:cNvSpPr txBox="1"/>
          <p:nvPr/>
        </p:nvSpPr>
        <p:spPr>
          <a:xfrm>
            <a:off x="198437" y="296862"/>
            <a:ext cx="1203960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gradFill>
                  <a:gsLst>
                    <a:gs pos="2917">
                      <a:schemeClr val="tx1"/>
                    </a:gs>
                    <a:gs pos="30000">
                      <a:schemeClr val="tx1"/>
                    </a:gs>
                  </a:gsLst>
                  <a:lin ang="5400000" scaled="0"/>
                </a:gradFill>
              </a:rPr>
              <a:t>Summary</a:t>
            </a:r>
            <a:endParaRPr lang="en-US" sz="36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497C5351-F625-431A-877A-00DB5A274C35}"/>
              </a:ext>
            </a:extLst>
          </p:cNvPr>
          <p:cNvSpPr txBox="1"/>
          <p:nvPr/>
        </p:nvSpPr>
        <p:spPr>
          <a:xfrm>
            <a:off x="617538" y="4564062"/>
            <a:ext cx="11201399" cy="627864"/>
          </a:xfrm>
          <a:prstGeom prst="rect">
            <a:avLst/>
          </a:prstGeom>
          <a:solidFill>
            <a:schemeClr val="bg1"/>
          </a:solidFill>
          <a:ln>
            <a:solidFill>
              <a:schemeClr val="accent5"/>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Role: </a:t>
            </a:r>
            <a:r>
              <a:rPr lang="en-US" sz="2400" i="1" dirty="0">
                <a:solidFill>
                  <a:schemeClr val="bg1">
                    <a:lumMod val="50000"/>
                  </a:schemeClr>
                </a:solidFill>
                <a:latin typeface="+mj-lt"/>
              </a:rPr>
              <a:t>Replace classification networks (e.g., </a:t>
            </a:r>
            <a:r>
              <a:rPr lang="en-US" sz="2400" i="1" dirty="0" err="1">
                <a:solidFill>
                  <a:schemeClr val="bg1">
                    <a:lumMod val="50000"/>
                  </a:schemeClr>
                </a:solidFill>
                <a:latin typeface="+mj-lt"/>
              </a:rPr>
              <a:t>ResNet</a:t>
            </a:r>
            <a:r>
              <a:rPr lang="en-US" sz="2400" i="1" dirty="0">
                <a:solidFill>
                  <a:schemeClr val="bg1">
                    <a:lumMod val="50000"/>
                  </a:schemeClr>
                </a:solidFill>
                <a:latin typeface="+mj-lt"/>
              </a:rPr>
              <a:t>) for computer vision tasks</a:t>
            </a:r>
          </a:p>
        </p:txBody>
      </p:sp>
    </p:spTree>
    <p:extLst>
      <p:ext uri="{BB962C8B-B14F-4D97-AF65-F5344CB8AC3E}">
        <p14:creationId xmlns:p14="http://schemas.microsoft.com/office/powerpoint/2010/main" val="2512228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932238" y="2490192"/>
            <a:ext cx="4572000" cy="1143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4800" dirty="0">
                <a:solidFill>
                  <a:schemeClr val="tx1">
                    <a:lumMod val="60000"/>
                    <a:lumOff val="40000"/>
                  </a:schemeClr>
                </a:solidFill>
                <a:ea typeface="Segoe UI" pitchFamily="34" charset="0"/>
                <a:cs typeface="Segoe UI" pitchFamily="34" charset="0"/>
              </a:rPr>
              <a:t>Thanks!</a:t>
            </a:r>
          </a:p>
          <a:p>
            <a:pPr algn="ctr" defTabSz="932406"/>
            <a:r>
              <a:rPr lang="en-US" sz="4800" dirty="0">
                <a:solidFill>
                  <a:schemeClr val="tx1">
                    <a:lumMod val="60000"/>
                    <a:lumOff val="40000"/>
                  </a:schemeClr>
                </a:solidFill>
                <a:ea typeface="Segoe UI" pitchFamily="34" charset="0"/>
                <a:cs typeface="Segoe UI" pitchFamily="34" charset="0"/>
              </a:rPr>
              <a:t>Q&amp;A</a:t>
            </a:r>
          </a:p>
        </p:txBody>
      </p:sp>
      <p:sp>
        <p:nvSpPr>
          <p:cNvPr id="3" name="Slide Number Placeholder 2">
            <a:extLst>
              <a:ext uri="{FF2B5EF4-FFF2-40B4-BE49-F238E27FC236}">
                <a16:creationId xmlns:a16="http://schemas.microsoft.com/office/drawing/2014/main" id="{4102F7BB-6C55-4C2A-866E-DDF3583272FC}"/>
              </a:ext>
            </a:extLst>
          </p:cNvPr>
          <p:cNvSpPr>
            <a:spLocks noGrp="1"/>
          </p:cNvSpPr>
          <p:nvPr>
            <p:ph type="sldNum" sz="quarter" idx="4"/>
          </p:nvPr>
        </p:nvSpPr>
        <p:spPr/>
        <p:txBody>
          <a:bodyPr/>
          <a:lstStyle/>
          <a:p>
            <a:fld id="{1BA29183-7CD2-4C0C-A7F1-D2FD10734D96}" type="slidenum">
              <a:rPr lang="en-US" smtClean="0"/>
              <a:pPr/>
              <a:t>42</a:t>
            </a:fld>
            <a:endParaRPr lang="en-US" dirty="0"/>
          </a:p>
        </p:txBody>
      </p:sp>
    </p:spTree>
    <p:extLst>
      <p:ext uri="{BB962C8B-B14F-4D97-AF65-F5344CB8AC3E}">
        <p14:creationId xmlns:p14="http://schemas.microsoft.com/office/powerpoint/2010/main" val="23604701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7F51D3-A570-4C33-8D12-25D07D5A86AB}"/>
              </a:ext>
            </a:extLst>
          </p:cNvPr>
          <p:cNvSpPr/>
          <p:nvPr/>
        </p:nvSpPr>
        <p:spPr bwMode="auto">
          <a:xfrm>
            <a:off x="3121013" y="1688609"/>
            <a:ext cx="8368150" cy="3371717"/>
          </a:xfrm>
          <a:prstGeom prst="rect">
            <a:avLst/>
          </a:prstGeom>
          <a:solidFill>
            <a:srgbClr val="24BB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3A75A7CC-8807-4E3B-8D51-4393F5A00E35}"/>
              </a:ext>
            </a:extLst>
          </p:cNvPr>
          <p:cNvSpPr/>
          <p:nvPr/>
        </p:nvSpPr>
        <p:spPr bwMode="auto">
          <a:xfrm>
            <a:off x="973880" y="1688609"/>
            <a:ext cx="2147133" cy="3371717"/>
          </a:xfrm>
          <a:prstGeom prst="rect">
            <a:avLst/>
          </a:prstGeom>
          <a:solidFill>
            <a:srgbClr val="57D3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D379EA39-000B-4915-8921-80F862C6885B}"/>
              </a:ext>
            </a:extLst>
          </p:cNvPr>
          <p:cNvSpPr>
            <a:spLocks noGrp="1"/>
          </p:cNvSpPr>
          <p:nvPr>
            <p:ph type="sldNum" sz="quarter" idx="4"/>
          </p:nvPr>
        </p:nvSpPr>
        <p:spPr/>
        <p:txBody>
          <a:bodyPr/>
          <a:lstStyle/>
          <a:p>
            <a:fld id="{1BA29183-7CD2-4C0C-A7F1-D2FD10734D96}" type="slidenum">
              <a:rPr lang="en-US" smtClean="0"/>
              <a:pPr/>
              <a:t>5</a:t>
            </a:fld>
            <a:endParaRPr lang="en-US" dirty="0"/>
          </a:p>
        </p:txBody>
      </p:sp>
      <p:sp>
        <p:nvSpPr>
          <p:cNvPr id="18" name="TextBox 17">
            <a:extLst>
              <a:ext uri="{FF2B5EF4-FFF2-40B4-BE49-F238E27FC236}">
                <a16:creationId xmlns:a16="http://schemas.microsoft.com/office/drawing/2014/main" id="{644DB9FE-5DAF-42EA-86A0-081B94BDF167}"/>
              </a:ext>
            </a:extLst>
          </p:cNvPr>
          <p:cNvSpPr txBox="1"/>
          <p:nvPr/>
        </p:nvSpPr>
        <p:spPr>
          <a:xfrm>
            <a:off x="1202480" y="1798776"/>
            <a:ext cx="1884556" cy="707886"/>
          </a:xfrm>
          <a:prstGeom prst="rect">
            <a:avLst/>
          </a:prstGeom>
          <a:solidFill>
            <a:srgbClr val="57D3F6"/>
          </a:solidFill>
        </p:spPr>
        <p:txBody>
          <a:bodyPr wrap="square" rtlCol="0">
            <a:spAutoFit/>
          </a:bodyPr>
          <a:lstStyle/>
          <a:p>
            <a:pPr algn="ctr"/>
            <a:r>
              <a:rPr lang="en-US" sz="2000" dirty="0">
                <a:solidFill>
                  <a:schemeClr val="bg1"/>
                </a:solidFill>
              </a:rPr>
              <a:t>Low resolution is enough</a:t>
            </a:r>
          </a:p>
        </p:txBody>
      </p:sp>
      <p:pic>
        <p:nvPicPr>
          <p:cNvPr id="25" name="Picture 24">
            <a:extLst>
              <a:ext uri="{FF2B5EF4-FFF2-40B4-BE49-F238E27FC236}">
                <a16:creationId xmlns:a16="http://schemas.microsoft.com/office/drawing/2014/main" id="{AE1A3639-1940-4756-BA2E-822DB0365A43}"/>
              </a:ext>
            </a:extLst>
          </p:cNvPr>
          <p:cNvPicPr>
            <a:picLocks noChangeAspect="1"/>
          </p:cNvPicPr>
          <p:nvPr/>
        </p:nvPicPr>
        <p:blipFill>
          <a:blip r:embed="rId3"/>
          <a:stretch>
            <a:fillRect/>
          </a:stretch>
        </p:blipFill>
        <p:spPr>
          <a:xfrm>
            <a:off x="1323011" y="2608425"/>
            <a:ext cx="1691640" cy="1353312"/>
          </a:xfrm>
          <a:prstGeom prst="rect">
            <a:avLst/>
          </a:prstGeom>
        </p:spPr>
      </p:pic>
      <p:sp>
        <p:nvSpPr>
          <p:cNvPr id="26" name="TextBox 25">
            <a:extLst>
              <a:ext uri="{FF2B5EF4-FFF2-40B4-BE49-F238E27FC236}">
                <a16:creationId xmlns:a16="http://schemas.microsoft.com/office/drawing/2014/main" id="{A5561454-FB6A-4F3A-8932-18D91367A422}"/>
              </a:ext>
            </a:extLst>
          </p:cNvPr>
          <p:cNvSpPr txBox="1"/>
          <p:nvPr/>
        </p:nvSpPr>
        <p:spPr>
          <a:xfrm>
            <a:off x="1323011" y="3915398"/>
            <a:ext cx="175035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latin typeface="+mj-lt"/>
              </a:rPr>
              <a:t>image  </a:t>
            </a:r>
            <a:r>
              <a:rPr lang="en-US" dirty="0" err="1">
                <a:solidFill>
                  <a:schemeClr val="bg1"/>
                </a:solidFill>
                <a:latin typeface="+mj-lt"/>
              </a:rPr>
              <a:t>recog</a:t>
            </a:r>
            <a:r>
              <a:rPr lang="en-US" dirty="0">
                <a:solidFill>
                  <a:schemeClr val="bg1"/>
                </a:solidFill>
                <a:latin typeface="+mj-lt"/>
              </a:rPr>
              <a:t>.</a:t>
            </a:r>
          </a:p>
        </p:txBody>
      </p:sp>
      <p:sp>
        <p:nvSpPr>
          <p:cNvPr id="17" name="TextBox 16">
            <a:extLst>
              <a:ext uri="{FF2B5EF4-FFF2-40B4-BE49-F238E27FC236}">
                <a16:creationId xmlns:a16="http://schemas.microsoft.com/office/drawing/2014/main" id="{67159862-EE50-4DF1-86EE-DAE693C7DE89}"/>
              </a:ext>
            </a:extLst>
          </p:cNvPr>
          <p:cNvSpPr txBox="1"/>
          <p:nvPr/>
        </p:nvSpPr>
        <p:spPr>
          <a:xfrm>
            <a:off x="3223927" y="1934316"/>
            <a:ext cx="7662807" cy="400110"/>
          </a:xfrm>
          <a:prstGeom prst="rect">
            <a:avLst/>
          </a:prstGeom>
          <a:solidFill>
            <a:srgbClr val="24BB69"/>
          </a:solidFill>
        </p:spPr>
        <p:txBody>
          <a:bodyPr wrap="square" rtlCol="0">
            <a:spAutoFit/>
          </a:bodyPr>
          <a:lstStyle/>
          <a:p>
            <a:pPr algn="ctr"/>
            <a:r>
              <a:rPr lang="en-US" sz="2000" dirty="0">
                <a:solidFill>
                  <a:schemeClr val="bg1"/>
                </a:solidFill>
              </a:rPr>
              <a:t>The high-resolution representation is needed</a:t>
            </a:r>
          </a:p>
        </p:txBody>
      </p:sp>
      <p:sp>
        <p:nvSpPr>
          <p:cNvPr id="5" name="TextBox 4">
            <a:extLst>
              <a:ext uri="{FF2B5EF4-FFF2-40B4-BE49-F238E27FC236}">
                <a16:creationId xmlns:a16="http://schemas.microsoft.com/office/drawing/2014/main" id="{4A1DBF09-AF7C-4BC2-BF78-6972E555D0A9}"/>
              </a:ext>
            </a:extLst>
          </p:cNvPr>
          <p:cNvSpPr txBox="1"/>
          <p:nvPr/>
        </p:nvSpPr>
        <p:spPr>
          <a:xfrm>
            <a:off x="1368413" y="4487862"/>
            <a:ext cx="143053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global</a:t>
            </a:r>
          </a:p>
        </p:txBody>
      </p:sp>
      <p:grpSp>
        <p:nvGrpSpPr>
          <p:cNvPr id="9" name="Group 8">
            <a:extLst>
              <a:ext uri="{FF2B5EF4-FFF2-40B4-BE49-F238E27FC236}">
                <a16:creationId xmlns:a16="http://schemas.microsoft.com/office/drawing/2014/main" id="{3CB284F7-672A-49F7-A1A5-8C22B0C5FFE4}"/>
              </a:ext>
            </a:extLst>
          </p:cNvPr>
          <p:cNvGrpSpPr/>
          <p:nvPr/>
        </p:nvGrpSpPr>
        <p:grpSpPr>
          <a:xfrm>
            <a:off x="1323011" y="3915398"/>
            <a:ext cx="9456147" cy="544765"/>
            <a:chOff x="1323011" y="3915398"/>
            <a:chExt cx="9456147" cy="544765"/>
          </a:xfrm>
        </p:grpSpPr>
        <p:cxnSp>
          <p:nvCxnSpPr>
            <p:cNvPr id="28" name="Straight Arrow Connector 27">
              <a:extLst>
                <a:ext uri="{FF2B5EF4-FFF2-40B4-BE49-F238E27FC236}">
                  <a16:creationId xmlns:a16="http://schemas.microsoft.com/office/drawing/2014/main" id="{DBD05040-37AF-4758-8263-F2F38BC1A75E}"/>
                </a:ext>
              </a:extLst>
            </p:cNvPr>
            <p:cNvCxnSpPr>
              <a:cxnSpLocks/>
            </p:cNvCxnSpPr>
            <p:nvPr/>
          </p:nvCxnSpPr>
          <p:spPr>
            <a:xfrm>
              <a:off x="1323011" y="4448798"/>
              <a:ext cx="9456147" cy="0"/>
            </a:xfrm>
            <a:prstGeom prst="straightConnector1">
              <a:avLst/>
            </a:prstGeom>
            <a:ln w="6350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3B1D37-CA06-40A1-BBB3-66B154B00318}"/>
                </a:ext>
              </a:extLst>
            </p:cNvPr>
            <p:cNvSpPr txBox="1"/>
            <p:nvPr/>
          </p:nvSpPr>
          <p:spPr>
            <a:xfrm>
              <a:off x="7230748" y="3915398"/>
              <a:ext cx="2089269"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latin typeface="+mj-lt"/>
                </a:rPr>
                <a:t>pixel-level </a:t>
              </a:r>
              <a:r>
                <a:rPr lang="en-US" dirty="0" err="1">
                  <a:solidFill>
                    <a:schemeClr val="bg1"/>
                  </a:solidFill>
                  <a:latin typeface="+mj-lt"/>
                </a:rPr>
                <a:t>recog</a:t>
              </a:r>
              <a:r>
                <a:rPr lang="en-US" dirty="0">
                  <a:solidFill>
                    <a:schemeClr val="bg1"/>
                  </a:solidFill>
                  <a:latin typeface="+mj-lt"/>
                </a:rPr>
                <a:t>.</a:t>
              </a:r>
            </a:p>
          </p:txBody>
        </p:sp>
        <p:sp>
          <p:nvSpPr>
            <p:cNvPr id="30" name="TextBox 29">
              <a:extLst>
                <a:ext uri="{FF2B5EF4-FFF2-40B4-BE49-F238E27FC236}">
                  <a16:creationId xmlns:a16="http://schemas.microsoft.com/office/drawing/2014/main" id="{30C51C71-A175-4401-88A7-5CE2CB907DB0}"/>
                </a:ext>
              </a:extLst>
            </p:cNvPr>
            <p:cNvSpPr txBox="1"/>
            <p:nvPr/>
          </p:nvSpPr>
          <p:spPr>
            <a:xfrm>
              <a:off x="3220364" y="3915398"/>
              <a:ext cx="217311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latin typeface="+mj-lt"/>
                </a:rPr>
                <a:t>region-level </a:t>
              </a:r>
              <a:r>
                <a:rPr lang="en-US" dirty="0" err="1">
                  <a:solidFill>
                    <a:schemeClr val="bg1"/>
                  </a:solidFill>
                  <a:latin typeface="+mj-lt"/>
                </a:rPr>
                <a:t>recog</a:t>
              </a:r>
              <a:r>
                <a:rPr lang="en-US" dirty="0">
                  <a:solidFill>
                    <a:schemeClr val="bg1"/>
                  </a:solidFill>
                  <a:latin typeface="+mj-lt"/>
                </a:rPr>
                <a:t>.</a:t>
              </a:r>
            </a:p>
          </p:txBody>
        </p:sp>
      </p:grpSp>
      <p:sp>
        <p:nvSpPr>
          <p:cNvPr id="21" name="TextBox 20">
            <a:extLst>
              <a:ext uri="{FF2B5EF4-FFF2-40B4-BE49-F238E27FC236}">
                <a16:creationId xmlns:a16="http://schemas.microsoft.com/office/drawing/2014/main" id="{A022F09A-582F-435F-9CA8-7EE957F50853}"/>
              </a:ext>
            </a:extLst>
          </p:cNvPr>
          <p:cNvSpPr txBox="1"/>
          <p:nvPr/>
        </p:nvSpPr>
        <p:spPr>
          <a:xfrm>
            <a:off x="3278459" y="4487862"/>
            <a:ext cx="746016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position-sensitive </a:t>
            </a:r>
          </a:p>
        </p:txBody>
      </p:sp>
      <p:grpSp>
        <p:nvGrpSpPr>
          <p:cNvPr id="10" name="Group 9">
            <a:extLst>
              <a:ext uri="{FF2B5EF4-FFF2-40B4-BE49-F238E27FC236}">
                <a16:creationId xmlns:a16="http://schemas.microsoft.com/office/drawing/2014/main" id="{8491BB92-F55E-48DA-9D02-2B4EF40A4F8F}"/>
              </a:ext>
            </a:extLst>
          </p:cNvPr>
          <p:cNvGrpSpPr/>
          <p:nvPr/>
        </p:nvGrpSpPr>
        <p:grpSpPr>
          <a:xfrm>
            <a:off x="3256201" y="2608425"/>
            <a:ext cx="8413470" cy="1353312"/>
            <a:chOff x="3256201" y="2608425"/>
            <a:chExt cx="8413470" cy="1353312"/>
          </a:xfrm>
        </p:grpSpPr>
        <p:grpSp>
          <p:nvGrpSpPr>
            <p:cNvPr id="19" name="Group 18">
              <a:extLst>
                <a:ext uri="{FF2B5EF4-FFF2-40B4-BE49-F238E27FC236}">
                  <a16:creationId xmlns:a16="http://schemas.microsoft.com/office/drawing/2014/main" id="{1BE983BA-5743-44C5-9718-793972827136}"/>
                </a:ext>
              </a:extLst>
            </p:cNvPr>
            <p:cNvGrpSpPr/>
            <p:nvPr/>
          </p:nvGrpSpPr>
          <p:grpSpPr>
            <a:xfrm>
              <a:off x="3256201" y="2608425"/>
              <a:ext cx="7414902" cy="1353312"/>
              <a:chOff x="2665027" y="4711542"/>
              <a:chExt cx="7414902" cy="1353312"/>
            </a:xfrm>
          </p:grpSpPr>
          <p:pic>
            <p:nvPicPr>
              <p:cNvPr id="20" name="Picture 19">
                <a:extLst>
                  <a:ext uri="{FF2B5EF4-FFF2-40B4-BE49-F238E27FC236}">
                    <a16:creationId xmlns:a16="http://schemas.microsoft.com/office/drawing/2014/main" id="{CC2B197F-BFF2-4989-AA50-69346F3905DE}"/>
                  </a:ext>
                </a:extLst>
              </p:cNvPr>
              <p:cNvPicPr>
                <a:picLocks noChangeAspect="1"/>
              </p:cNvPicPr>
              <p:nvPr/>
            </p:nvPicPr>
            <p:blipFill>
              <a:blip r:embed="rId4"/>
              <a:stretch>
                <a:fillRect/>
              </a:stretch>
            </p:blipFill>
            <p:spPr>
              <a:xfrm>
                <a:off x="4928058" y="4711542"/>
                <a:ext cx="2717280" cy="1353312"/>
              </a:xfrm>
              <a:prstGeom prst="rect">
                <a:avLst/>
              </a:prstGeom>
            </p:spPr>
          </p:pic>
          <p:pic>
            <p:nvPicPr>
              <p:cNvPr id="23" name="Picture 22">
                <a:extLst>
                  <a:ext uri="{FF2B5EF4-FFF2-40B4-BE49-F238E27FC236}">
                    <a16:creationId xmlns:a16="http://schemas.microsoft.com/office/drawing/2014/main" id="{01B3A413-1162-4B86-8F5F-4056C5106574}"/>
                  </a:ext>
                </a:extLst>
              </p:cNvPr>
              <p:cNvPicPr>
                <a:picLocks noChangeAspect="1"/>
              </p:cNvPicPr>
              <p:nvPr/>
            </p:nvPicPr>
            <p:blipFill>
              <a:blip r:embed="rId5"/>
              <a:stretch>
                <a:fillRect/>
              </a:stretch>
            </p:blipFill>
            <p:spPr>
              <a:xfrm>
                <a:off x="2665027" y="4711542"/>
                <a:ext cx="2037929" cy="1353312"/>
              </a:xfrm>
              <a:prstGeom prst="rect">
                <a:avLst/>
              </a:prstGeom>
            </p:spPr>
          </p:pic>
          <p:pic>
            <p:nvPicPr>
              <p:cNvPr id="24" name="Picture 23">
                <a:extLst>
                  <a:ext uri="{FF2B5EF4-FFF2-40B4-BE49-F238E27FC236}">
                    <a16:creationId xmlns:a16="http://schemas.microsoft.com/office/drawing/2014/main" id="{9BFD637D-2FE5-4236-9C06-59C142AB5652}"/>
                  </a:ext>
                </a:extLst>
              </p:cNvPr>
              <p:cNvPicPr>
                <a:picLocks noChangeAspect="1"/>
              </p:cNvPicPr>
              <p:nvPr/>
            </p:nvPicPr>
            <p:blipFill>
              <a:blip r:embed="rId6"/>
              <a:stretch>
                <a:fillRect/>
              </a:stretch>
            </p:blipFill>
            <p:spPr>
              <a:xfrm>
                <a:off x="7870440" y="4711542"/>
                <a:ext cx="2209489" cy="1353312"/>
              </a:xfrm>
              <a:prstGeom prst="rect">
                <a:avLst/>
              </a:prstGeom>
            </p:spPr>
          </p:pic>
        </p:grpSp>
        <p:sp>
          <p:nvSpPr>
            <p:cNvPr id="27" name="TextBox 26">
              <a:extLst>
                <a:ext uri="{FF2B5EF4-FFF2-40B4-BE49-F238E27FC236}">
                  <a16:creationId xmlns:a16="http://schemas.microsoft.com/office/drawing/2014/main" id="{4FE37276-40E4-4D53-8BBE-238543067087}"/>
                </a:ext>
              </a:extLst>
            </p:cNvPr>
            <p:cNvSpPr txBox="1"/>
            <p:nvPr/>
          </p:nvSpPr>
          <p:spPr>
            <a:xfrm>
              <a:off x="10754960" y="2994904"/>
              <a:ext cx="9147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t>
              </a:r>
            </a:p>
          </p:txBody>
        </p:sp>
      </p:grpSp>
    </p:spTree>
    <p:extLst>
      <p:ext uri="{BB962C8B-B14F-4D97-AF65-F5344CB8AC3E}">
        <p14:creationId xmlns:p14="http://schemas.microsoft.com/office/powerpoint/2010/main" val="2621258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young men playing a game of football&#10;&#10;Description automatically generated">
            <a:extLst>
              <a:ext uri="{FF2B5EF4-FFF2-40B4-BE49-F238E27FC236}">
                <a16:creationId xmlns:a16="http://schemas.microsoft.com/office/drawing/2014/main" id="{CAF92094-AE31-4D7B-A0D4-462427C88112}"/>
              </a:ext>
            </a:extLst>
          </p:cNvPr>
          <p:cNvPicPr>
            <a:picLocks noChangeAspect="1"/>
          </p:cNvPicPr>
          <p:nvPr/>
        </p:nvPicPr>
        <p:blipFill>
          <a:blip r:embed="rId3"/>
          <a:stretch>
            <a:fillRect/>
          </a:stretch>
        </p:blipFill>
        <p:spPr>
          <a:xfrm>
            <a:off x="7132320" y="2112264"/>
            <a:ext cx="2926080" cy="2926080"/>
          </a:xfrm>
          <a:prstGeom prst="rect">
            <a:avLst/>
          </a:prstGeom>
        </p:spPr>
      </p:pic>
      <p:pic>
        <p:nvPicPr>
          <p:cNvPr id="21" name="Picture 20" descr="A group of young men playing a game of football&#10;&#10;Description automatically generated">
            <a:extLst>
              <a:ext uri="{FF2B5EF4-FFF2-40B4-BE49-F238E27FC236}">
                <a16:creationId xmlns:a16="http://schemas.microsoft.com/office/drawing/2014/main" id="{AB4C595D-E042-451B-A6FB-655B6B3D7B6E}"/>
              </a:ext>
            </a:extLst>
          </p:cNvPr>
          <p:cNvPicPr>
            <a:picLocks noChangeAspect="1"/>
          </p:cNvPicPr>
          <p:nvPr/>
        </p:nvPicPr>
        <p:blipFill>
          <a:blip r:embed="rId4"/>
          <a:stretch>
            <a:fillRect/>
          </a:stretch>
        </p:blipFill>
        <p:spPr>
          <a:xfrm>
            <a:off x="2377440" y="2112644"/>
            <a:ext cx="2926080" cy="2926080"/>
          </a:xfrm>
          <a:prstGeom prst="rect">
            <a:avLst/>
          </a:prstGeom>
        </p:spPr>
      </p:pic>
      <p:sp>
        <p:nvSpPr>
          <p:cNvPr id="2" name="Slide Number Placeholder 1">
            <a:extLst>
              <a:ext uri="{FF2B5EF4-FFF2-40B4-BE49-F238E27FC236}">
                <a16:creationId xmlns:a16="http://schemas.microsoft.com/office/drawing/2014/main" id="{D065D45B-8133-4FF0-93C0-1E78A0D78B49}"/>
              </a:ext>
            </a:extLst>
          </p:cNvPr>
          <p:cNvSpPr>
            <a:spLocks noGrp="1"/>
          </p:cNvSpPr>
          <p:nvPr>
            <p:ph type="sldNum" sz="quarter" idx="4"/>
          </p:nvPr>
        </p:nvSpPr>
        <p:spPr/>
        <p:txBody>
          <a:bodyPr/>
          <a:lstStyle/>
          <a:p>
            <a:fld id="{1BA29183-7CD2-4C0C-A7F1-D2FD10734D96}" type="slidenum">
              <a:rPr lang="en-US" smtClean="0"/>
              <a:pPr/>
              <a:t>6</a:t>
            </a:fld>
            <a:endParaRPr lang="en-US" dirty="0"/>
          </a:p>
        </p:txBody>
      </p:sp>
      <p:sp>
        <p:nvSpPr>
          <p:cNvPr id="20" name="TextBox 19">
            <a:extLst>
              <a:ext uri="{FF2B5EF4-FFF2-40B4-BE49-F238E27FC236}">
                <a16:creationId xmlns:a16="http://schemas.microsoft.com/office/drawing/2014/main" id="{7E842A41-F3CF-46B7-B3FB-FB871CAD6906}"/>
              </a:ext>
            </a:extLst>
          </p:cNvPr>
          <p:cNvSpPr txBox="1"/>
          <p:nvPr/>
        </p:nvSpPr>
        <p:spPr>
          <a:xfrm>
            <a:off x="1" y="296862"/>
            <a:ext cx="12436474"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Human pose estimation</a:t>
            </a:r>
          </a:p>
        </p:txBody>
      </p:sp>
      <p:sp>
        <p:nvSpPr>
          <p:cNvPr id="6" name="Freeform 5">
            <a:extLst>
              <a:ext uri="{FF2B5EF4-FFF2-40B4-BE49-F238E27FC236}">
                <a16:creationId xmlns:a16="http://schemas.microsoft.com/office/drawing/2014/main" id="{24A786D4-8611-4CD9-9EFE-49A5F047B22D}"/>
              </a:ext>
            </a:extLst>
          </p:cNvPr>
          <p:cNvSpPr>
            <a:spLocks/>
          </p:cNvSpPr>
          <p:nvPr/>
        </p:nvSpPr>
        <p:spPr bwMode="auto">
          <a:xfrm>
            <a:off x="6027579" y="3121149"/>
            <a:ext cx="381317"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9054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13237 -1.19837E-6 L -3.3929E-6 -1.3527E-6 " pathEditMode="fixed" rAng="0" ptsTypes="AA">
                                      <p:cBhvr>
                                        <p:cTn id="6" dur="2000" spd="-100000" fill="hold"/>
                                        <p:tgtEl>
                                          <p:spTgt spid="21"/>
                                        </p:tgtEl>
                                        <p:attrNameLst>
                                          <p:attrName>ppt_x</p:attrName>
                                          <p:attrName>ppt_y</p:attrName>
                                        </p:attrNameLst>
                                      </p:cBhvr>
                                      <p:rCtr x="6561" y="250"/>
                                    </p:animMotion>
                                  </p:childTnLst>
                                </p:cTn>
                              </p:par>
                              <p:par>
                                <p:cTn id="7" presetID="35" presetClass="path" presetSubtype="0" accel="50000" decel="50000" fill="hold" nodeType="withEffect">
                                  <p:stCondLst>
                                    <p:cond delay="0"/>
                                  </p:stCondLst>
                                  <p:childTnLst>
                                    <p:animMotion origin="layout" path="M 0.13237 -1.19837E-6 L 4.58259E-6 -1.04403E-6 " pathEditMode="fixed" rAng="0" ptsTypes="AA">
                                      <p:cBhvr>
                                        <p:cTn id="8" dur="2000" spd="-100000" fill="hold"/>
                                        <p:tgtEl>
                                          <p:spTgt spid="17"/>
                                        </p:tgtEl>
                                        <p:attrNameLst>
                                          <p:attrName>ppt_x</p:attrName>
                                          <p:attrName>ppt_y</p:attrName>
                                        </p:attrNameLst>
                                      </p:cBhvr>
                                      <p:rCtr x="-6612" y="-272"/>
                                    </p:animMotion>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5D45B-8133-4FF0-93C0-1E78A0D78B49}"/>
              </a:ext>
            </a:extLst>
          </p:cNvPr>
          <p:cNvSpPr>
            <a:spLocks noGrp="1"/>
          </p:cNvSpPr>
          <p:nvPr>
            <p:ph type="sldNum" sz="quarter" idx="4"/>
          </p:nvPr>
        </p:nvSpPr>
        <p:spPr/>
        <p:txBody>
          <a:bodyPr/>
          <a:lstStyle/>
          <a:p>
            <a:fld id="{1BA29183-7CD2-4C0C-A7F1-D2FD10734D96}" type="slidenum">
              <a:rPr lang="en-US" smtClean="0"/>
              <a:pPr/>
              <a:t>7</a:t>
            </a:fld>
            <a:endParaRPr lang="en-US" dirty="0"/>
          </a:p>
        </p:txBody>
      </p:sp>
      <p:sp>
        <p:nvSpPr>
          <p:cNvPr id="19" name="TextBox 18">
            <a:extLst>
              <a:ext uri="{FF2B5EF4-FFF2-40B4-BE49-F238E27FC236}">
                <a16:creationId xmlns:a16="http://schemas.microsoft.com/office/drawing/2014/main" id="{FA9100F9-721A-447F-AAFC-A04F3C3A450B}"/>
              </a:ext>
            </a:extLst>
          </p:cNvPr>
          <p:cNvSpPr txBox="1"/>
          <p:nvPr/>
        </p:nvSpPr>
        <p:spPr>
          <a:xfrm>
            <a:off x="1" y="296862"/>
            <a:ext cx="12436474"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Human pose estimation</a:t>
            </a:r>
          </a:p>
        </p:txBody>
      </p:sp>
      <p:pic>
        <p:nvPicPr>
          <p:cNvPr id="21" name="Picture 20" descr="A group of young men playing a game of football&#10;&#10;Description automatically generated">
            <a:extLst>
              <a:ext uri="{FF2B5EF4-FFF2-40B4-BE49-F238E27FC236}">
                <a16:creationId xmlns:a16="http://schemas.microsoft.com/office/drawing/2014/main" id="{AB4C595D-E042-451B-A6FB-655B6B3D7B6E}"/>
              </a:ext>
            </a:extLst>
          </p:cNvPr>
          <p:cNvPicPr>
            <a:picLocks noChangeAspect="1"/>
          </p:cNvPicPr>
          <p:nvPr/>
        </p:nvPicPr>
        <p:blipFill>
          <a:blip r:embed="rId3"/>
          <a:stretch>
            <a:fillRect/>
          </a:stretch>
        </p:blipFill>
        <p:spPr>
          <a:xfrm>
            <a:off x="731837" y="2112644"/>
            <a:ext cx="2926080" cy="2926080"/>
          </a:xfrm>
          <a:prstGeom prst="rect">
            <a:avLst/>
          </a:prstGeom>
        </p:spPr>
      </p:pic>
      <p:pic>
        <p:nvPicPr>
          <p:cNvPr id="23" name="Picture 22" descr="A picture containing indoor, clothing, tree, person&#10;&#10;Description automatically generated">
            <a:extLst>
              <a:ext uri="{FF2B5EF4-FFF2-40B4-BE49-F238E27FC236}">
                <a16:creationId xmlns:a16="http://schemas.microsoft.com/office/drawing/2014/main" id="{9E19A9AB-D981-43D9-B67E-3E5F4CB025D8}"/>
              </a:ext>
            </a:extLst>
          </p:cNvPr>
          <p:cNvPicPr>
            <a:picLocks noChangeAspect="1"/>
          </p:cNvPicPr>
          <p:nvPr/>
        </p:nvPicPr>
        <p:blipFill>
          <a:blip r:embed="rId4"/>
          <a:stretch>
            <a:fillRect/>
          </a:stretch>
        </p:blipFill>
        <p:spPr>
          <a:xfrm>
            <a:off x="4755197" y="2112644"/>
            <a:ext cx="2926080" cy="2926080"/>
          </a:xfrm>
          <a:prstGeom prst="rect">
            <a:avLst/>
          </a:prstGeom>
        </p:spPr>
      </p:pic>
      <p:sp>
        <p:nvSpPr>
          <p:cNvPr id="24" name="Freeform 5">
            <a:extLst>
              <a:ext uri="{FF2B5EF4-FFF2-40B4-BE49-F238E27FC236}">
                <a16:creationId xmlns:a16="http://schemas.microsoft.com/office/drawing/2014/main" id="{8DA9AE3D-6BD5-43A5-915F-118A5C806D6C}"/>
              </a:ext>
            </a:extLst>
          </p:cNvPr>
          <p:cNvSpPr>
            <a:spLocks/>
          </p:cNvSpPr>
          <p:nvPr/>
        </p:nvSpPr>
        <p:spPr bwMode="auto">
          <a:xfrm>
            <a:off x="8046720" y="3121149"/>
            <a:ext cx="381317"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B31D367F-6F56-464C-BC51-2E01F84CA77A}"/>
              </a:ext>
            </a:extLst>
          </p:cNvPr>
          <p:cNvSpPr>
            <a:spLocks/>
          </p:cNvSpPr>
          <p:nvPr/>
        </p:nvSpPr>
        <p:spPr bwMode="auto">
          <a:xfrm>
            <a:off x="4008120" y="3121149"/>
            <a:ext cx="381317" cy="757113"/>
          </a:xfrm>
          <a:custGeom>
            <a:avLst/>
            <a:gdLst>
              <a:gd name="T0" fmla="*/ 0 w 69"/>
              <a:gd name="T1" fmla="*/ 0 h 137"/>
              <a:gd name="T2" fmla="*/ 69 w 69"/>
              <a:gd name="T3" fmla="*/ 69 h 137"/>
              <a:gd name="T4" fmla="*/ 0 w 69"/>
              <a:gd name="T5" fmla="*/ 137 h 137"/>
            </a:gdLst>
            <a:ahLst/>
            <a:cxnLst>
              <a:cxn ang="0">
                <a:pos x="T0" y="T1"/>
              </a:cxn>
              <a:cxn ang="0">
                <a:pos x="T2" y="T3"/>
              </a:cxn>
              <a:cxn ang="0">
                <a:pos x="T4" y="T5"/>
              </a:cxn>
            </a:cxnLst>
            <a:rect l="0" t="0" r="r" b="b"/>
            <a:pathLst>
              <a:path w="69" h="137">
                <a:moveTo>
                  <a:pt x="0" y="0"/>
                </a:moveTo>
                <a:lnTo>
                  <a:pt x="69" y="69"/>
                </a:lnTo>
                <a:lnTo>
                  <a:pt x="0" y="137"/>
                </a:lnTo>
              </a:path>
            </a:pathLst>
          </a:custGeom>
          <a:noFill/>
          <a:ln w="25400" cap="sq">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group of young men playing a game of football&#10;&#10;Description automatically generated">
            <a:extLst>
              <a:ext uri="{FF2B5EF4-FFF2-40B4-BE49-F238E27FC236}">
                <a16:creationId xmlns:a16="http://schemas.microsoft.com/office/drawing/2014/main" id="{1095797A-EE5D-4825-90B6-2F0BEB7C7A2E}"/>
              </a:ext>
            </a:extLst>
          </p:cNvPr>
          <p:cNvPicPr>
            <a:picLocks noChangeAspect="1"/>
          </p:cNvPicPr>
          <p:nvPr/>
        </p:nvPicPr>
        <p:blipFill>
          <a:blip r:embed="rId5"/>
          <a:stretch>
            <a:fillRect/>
          </a:stretch>
        </p:blipFill>
        <p:spPr>
          <a:xfrm>
            <a:off x="8778240" y="2112264"/>
            <a:ext cx="2926080" cy="2926080"/>
          </a:xfrm>
          <a:prstGeom prst="rect">
            <a:avLst/>
          </a:prstGeom>
        </p:spPr>
      </p:pic>
    </p:spTree>
    <p:extLst>
      <p:ext uri="{BB962C8B-B14F-4D97-AF65-F5344CB8AC3E}">
        <p14:creationId xmlns:p14="http://schemas.microsoft.com/office/powerpoint/2010/main" val="52803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1912A9F-0665-428C-87DF-5DBAF619852D}"/>
              </a:ext>
            </a:extLst>
          </p:cNvPr>
          <p:cNvPicPr>
            <a:picLocks noChangeAspect="1"/>
          </p:cNvPicPr>
          <p:nvPr/>
        </p:nvPicPr>
        <p:blipFill>
          <a:blip r:embed="rId3"/>
          <a:stretch>
            <a:fillRect/>
          </a:stretch>
        </p:blipFill>
        <p:spPr>
          <a:xfrm>
            <a:off x="0" y="4361688"/>
            <a:ext cx="12436475" cy="1038467"/>
          </a:xfrm>
          <a:prstGeom prst="rect">
            <a:avLst/>
          </a:prstGeom>
        </p:spPr>
      </p:pic>
      <p:sp>
        <p:nvSpPr>
          <p:cNvPr id="2" name="Slide Number Placeholder 1">
            <a:extLst>
              <a:ext uri="{FF2B5EF4-FFF2-40B4-BE49-F238E27FC236}">
                <a16:creationId xmlns:a16="http://schemas.microsoft.com/office/drawing/2014/main" id="{6D588DF6-EFDA-4AD8-9A0F-0434E62E81D1}"/>
              </a:ext>
            </a:extLst>
          </p:cNvPr>
          <p:cNvSpPr>
            <a:spLocks noGrp="1"/>
          </p:cNvSpPr>
          <p:nvPr>
            <p:ph type="sldNum" sz="quarter" idx="4"/>
          </p:nvPr>
        </p:nvSpPr>
        <p:spPr/>
        <p:txBody>
          <a:bodyPr/>
          <a:lstStyle/>
          <a:p>
            <a:fld id="{1BA29183-7CD2-4C0C-A7F1-D2FD10734D96}" type="slidenum">
              <a:rPr lang="en-US" smtClean="0"/>
              <a:pPr/>
              <a:t>8</a:t>
            </a:fld>
            <a:endParaRPr lang="en-US" dirty="0"/>
          </a:p>
        </p:txBody>
      </p:sp>
      <p:sp>
        <p:nvSpPr>
          <p:cNvPr id="9" name="TextBox 8">
            <a:extLst>
              <a:ext uri="{FF2B5EF4-FFF2-40B4-BE49-F238E27FC236}">
                <a16:creationId xmlns:a16="http://schemas.microsoft.com/office/drawing/2014/main" id="{F06588E2-9FD1-4EFA-9CB4-805117FDD353}"/>
              </a:ext>
            </a:extLst>
          </p:cNvPr>
          <p:cNvSpPr txBox="1"/>
          <p:nvPr/>
        </p:nvSpPr>
        <p:spPr>
          <a:xfrm>
            <a:off x="457199" y="296862"/>
            <a:ext cx="11522075"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3600" dirty="0">
                <a:solidFill>
                  <a:srgbClr val="00B050"/>
                </a:solidFill>
              </a:rPr>
              <a:t>High-resolution</a:t>
            </a:r>
            <a:r>
              <a:rPr lang="en-US" altLang="zh-CN" sz="3600" dirty="0">
                <a:gradFill>
                  <a:gsLst>
                    <a:gs pos="2917">
                      <a:schemeClr val="tx1"/>
                    </a:gs>
                    <a:gs pos="30000">
                      <a:schemeClr val="tx1"/>
                    </a:gs>
                  </a:gsLst>
                  <a:lin ang="5400000" scaled="0"/>
                </a:gradFill>
              </a:rPr>
              <a:t> representation learning</a:t>
            </a:r>
            <a:endParaRPr lang="en-US" sz="3600" i="1"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01BBD94E-F21F-4464-8684-F955F1CD51D7}"/>
              </a:ext>
            </a:extLst>
          </p:cNvPr>
          <p:cNvSpPr txBox="1"/>
          <p:nvPr/>
        </p:nvSpPr>
        <p:spPr>
          <a:xfrm>
            <a:off x="2332037" y="1363662"/>
            <a:ext cx="9525000" cy="1745093"/>
          </a:xfrm>
          <a:prstGeom prst="rect">
            <a:avLst/>
          </a:prstGeom>
          <a:noFill/>
        </p:spPr>
        <p:txBody>
          <a:bodyPr wrap="square" lIns="182880" tIns="146304" rIns="182880" bIns="146304" rtlCol="0">
            <a:spAutoFit/>
          </a:bodyPr>
          <a:lstStyle/>
          <a:p>
            <a:pPr>
              <a:lnSpc>
                <a:spcPct val="90000"/>
              </a:lnSpc>
              <a:spcAft>
                <a:spcPts val="600"/>
              </a:spcAft>
            </a:pPr>
            <a:r>
              <a:rPr lang="en-US" sz="2200" u="sng" dirty="0">
                <a:gradFill>
                  <a:gsLst>
                    <a:gs pos="2917">
                      <a:schemeClr val="tx1"/>
                    </a:gs>
                    <a:gs pos="30000">
                      <a:schemeClr val="tx1"/>
                    </a:gs>
                  </a:gsLst>
                  <a:lin ang="5400000" scaled="0"/>
                </a:gradFill>
              </a:rPr>
              <a:t>Previous solutions</a:t>
            </a:r>
            <a:endParaRPr lang="en-US" sz="22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Wingdings" panose="05000000000000000000" pitchFamily="2" charset="2"/>
              <a:buChar char="q"/>
            </a:pPr>
            <a:r>
              <a:rPr lang="en-US" sz="2200" dirty="0">
                <a:gradFill>
                  <a:gsLst>
                    <a:gs pos="2917">
                      <a:schemeClr val="tx1"/>
                    </a:gs>
                    <a:gs pos="30000">
                      <a:schemeClr val="tx1"/>
                    </a:gs>
                  </a:gsLst>
                  <a:lin ang="5400000" scaled="0"/>
                </a:gradFill>
                <a:latin typeface="+mj-lt"/>
              </a:rPr>
              <a:t>Based on </a:t>
            </a:r>
            <a:r>
              <a:rPr lang="en-US" sz="2200" dirty="0">
                <a:solidFill>
                  <a:srgbClr val="00BCF2"/>
                </a:solidFill>
                <a:latin typeface="+mj-lt"/>
              </a:rPr>
              <a:t>low-resolution</a:t>
            </a:r>
            <a:r>
              <a:rPr lang="en-US" sz="2200" dirty="0">
                <a:gradFill>
                  <a:gsLst>
                    <a:gs pos="2917">
                      <a:schemeClr val="tx1"/>
                    </a:gs>
                    <a:gs pos="30000">
                      <a:schemeClr val="tx1"/>
                    </a:gs>
                  </a:gsLst>
                  <a:lin ang="5400000" scaled="0"/>
                </a:gradFill>
                <a:latin typeface="+mj-lt"/>
              </a:rPr>
              <a:t> representations from </a:t>
            </a:r>
            <a:r>
              <a:rPr lang="en-US" sz="2200" i="1" dirty="0">
                <a:solidFill>
                  <a:srgbClr val="00BCF2"/>
                </a:solidFill>
                <a:latin typeface="+mj-lt"/>
              </a:rPr>
              <a:t>classification networks</a:t>
            </a:r>
          </a:p>
          <a:p>
            <a:pPr marL="342900" indent="-342900">
              <a:lnSpc>
                <a:spcPct val="90000"/>
              </a:lnSpc>
              <a:spcAft>
                <a:spcPts val="600"/>
              </a:spcAft>
              <a:buFont typeface="Wingdings" panose="05000000000000000000" pitchFamily="2" charset="2"/>
              <a:buChar char="q"/>
            </a:pPr>
            <a:r>
              <a:rPr lang="en-US" sz="2200" dirty="0">
                <a:solidFill>
                  <a:srgbClr val="0070C0"/>
                </a:solidFill>
                <a:latin typeface="+mj-lt"/>
              </a:rPr>
              <a:t>Recover</a:t>
            </a:r>
            <a:r>
              <a:rPr lang="en-US" sz="2200" dirty="0">
                <a:gradFill>
                  <a:gsLst>
                    <a:gs pos="2917">
                      <a:schemeClr val="tx1"/>
                    </a:gs>
                    <a:gs pos="30000">
                      <a:schemeClr val="tx1"/>
                    </a:gs>
                  </a:gsLst>
                  <a:lin ang="5400000" scaled="0"/>
                </a:gradFill>
                <a:latin typeface="+mj-lt"/>
              </a:rPr>
              <a:t> high resolution from low resolution </a:t>
            </a:r>
          </a:p>
          <a:p>
            <a:pPr marL="342900" indent="-342900">
              <a:lnSpc>
                <a:spcPct val="90000"/>
              </a:lnSpc>
              <a:spcAft>
                <a:spcPts val="600"/>
              </a:spcAft>
              <a:buFont typeface="Wingdings" panose="05000000000000000000" pitchFamily="2" charset="2"/>
              <a:buChar char="q"/>
            </a:pPr>
            <a:endParaRPr lang="en-US" sz="2200" dirty="0">
              <a:gradFill>
                <a:gsLst>
                  <a:gs pos="2917">
                    <a:schemeClr val="tx1"/>
                  </a:gs>
                  <a:gs pos="30000">
                    <a:schemeClr val="tx1"/>
                  </a:gs>
                </a:gsLst>
                <a:lin ang="5400000" scaled="0"/>
              </a:gradFill>
              <a:latin typeface="+mj-lt"/>
            </a:endParaRPr>
          </a:p>
        </p:txBody>
      </p:sp>
      <p:sp>
        <p:nvSpPr>
          <p:cNvPr id="13" name="Rectangle 12">
            <a:extLst>
              <a:ext uri="{FF2B5EF4-FFF2-40B4-BE49-F238E27FC236}">
                <a16:creationId xmlns:a16="http://schemas.microsoft.com/office/drawing/2014/main" id="{38C0AB22-A672-43BF-A400-E27F21C1F6A5}"/>
              </a:ext>
            </a:extLst>
          </p:cNvPr>
          <p:cNvSpPr/>
          <p:nvPr/>
        </p:nvSpPr>
        <p:spPr>
          <a:xfrm>
            <a:off x="2890852" y="5642530"/>
            <a:ext cx="6799041" cy="369332"/>
          </a:xfrm>
          <a:prstGeom prst="rect">
            <a:avLst/>
          </a:prstGeom>
        </p:spPr>
        <p:txBody>
          <a:bodyPr wrap="none">
            <a:spAutoFit/>
          </a:bodyPr>
          <a:lstStyle/>
          <a:p>
            <a:r>
              <a:rPr lang="en-US" dirty="0">
                <a:solidFill>
                  <a:schemeClr val="bg1">
                    <a:lumMod val="50000"/>
                  </a:schemeClr>
                </a:solidFill>
                <a:latin typeface="Segoe UI Light" pitchFamily="34" charset="0"/>
              </a:rPr>
              <a:t>Hourglass, U-Net, Encoder-decoder, </a:t>
            </a:r>
            <a:r>
              <a:rPr lang="en-US" dirty="0" err="1">
                <a:solidFill>
                  <a:schemeClr val="bg1">
                    <a:lumMod val="50000"/>
                  </a:schemeClr>
                </a:solidFill>
                <a:latin typeface="Segoe UI Light" pitchFamily="34" charset="0"/>
              </a:rPr>
              <a:t>DeconvNet</a:t>
            </a:r>
            <a:r>
              <a:rPr lang="en-US" dirty="0">
                <a:solidFill>
                  <a:schemeClr val="bg1">
                    <a:lumMod val="50000"/>
                  </a:schemeClr>
                </a:solidFill>
                <a:latin typeface="Segoe UI Light" pitchFamily="34" charset="0"/>
              </a:rPr>
              <a:t>, </a:t>
            </a:r>
            <a:r>
              <a:rPr lang="en-US" dirty="0" err="1">
                <a:solidFill>
                  <a:schemeClr val="bg1">
                    <a:lumMod val="50000"/>
                  </a:schemeClr>
                </a:solidFill>
                <a:latin typeface="Segoe UI Light" pitchFamily="34" charset="0"/>
              </a:rPr>
              <a:t>SimpleBaseline</a:t>
            </a:r>
            <a:r>
              <a:rPr lang="en-US" dirty="0">
                <a:solidFill>
                  <a:schemeClr val="bg1">
                    <a:lumMod val="50000"/>
                  </a:schemeClr>
                </a:solidFill>
                <a:latin typeface="Segoe UI Light" pitchFamily="34" charset="0"/>
              </a:rPr>
              <a:t>, </a:t>
            </a:r>
            <a:r>
              <a:rPr lang="en-US" dirty="0" err="1">
                <a:solidFill>
                  <a:schemeClr val="bg1">
                    <a:lumMod val="50000"/>
                  </a:schemeClr>
                </a:solidFill>
                <a:latin typeface="Segoe UI Light" pitchFamily="34" charset="0"/>
              </a:rPr>
              <a:t>etc</a:t>
            </a:r>
            <a:endParaRPr lang="en-US" dirty="0">
              <a:solidFill>
                <a:schemeClr val="bg1">
                  <a:lumMod val="50000"/>
                </a:schemeClr>
              </a:solidFill>
            </a:endParaRPr>
          </a:p>
        </p:txBody>
      </p:sp>
      <p:grpSp>
        <p:nvGrpSpPr>
          <p:cNvPr id="14" name="Group 13">
            <a:extLst>
              <a:ext uri="{FF2B5EF4-FFF2-40B4-BE49-F238E27FC236}">
                <a16:creationId xmlns:a16="http://schemas.microsoft.com/office/drawing/2014/main" id="{2A754759-FC8A-4222-BA3F-E88216A94045}"/>
              </a:ext>
            </a:extLst>
          </p:cNvPr>
          <p:cNvGrpSpPr/>
          <p:nvPr/>
        </p:nvGrpSpPr>
        <p:grpSpPr>
          <a:xfrm>
            <a:off x="1874837" y="4411662"/>
            <a:ext cx="8763000" cy="533400"/>
            <a:chOff x="1874837" y="4411662"/>
            <a:chExt cx="8763000" cy="533400"/>
          </a:xfrm>
        </p:grpSpPr>
        <p:cxnSp>
          <p:nvCxnSpPr>
            <p:cNvPr id="15" name="Straight Connector 14">
              <a:extLst>
                <a:ext uri="{FF2B5EF4-FFF2-40B4-BE49-F238E27FC236}">
                  <a16:creationId xmlns:a16="http://schemas.microsoft.com/office/drawing/2014/main" id="{0B302EB6-BC0E-4EC7-A598-C5069DB6FA96}"/>
                </a:ext>
              </a:extLst>
            </p:cNvPr>
            <p:cNvCxnSpPr>
              <a:cxnSpLocks/>
            </p:cNvCxnSpPr>
            <p:nvPr/>
          </p:nvCxnSpPr>
          <p:spPr>
            <a:xfrm flipV="1">
              <a:off x="1874837" y="4411662"/>
              <a:ext cx="0" cy="521208"/>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9DC39F-38CA-46E1-93D2-F4059189D17E}"/>
                </a:ext>
              </a:extLst>
            </p:cNvPr>
            <p:cNvCxnSpPr>
              <a:cxnSpLocks/>
            </p:cNvCxnSpPr>
            <p:nvPr/>
          </p:nvCxnSpPr>
          <p:spPr>
            <a:xfrm>
              <a:off x="1874837" y="4411662"/>
              <a:ext cx="87630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78DACED-BD21-48B5-9A68-72FE54BCD7A8}"/>
                </a:ext>
              </a:extLst>
            </p:cNvPr>
            <p:cNvCxnSpPr/>
            <p:nvPr/>
          </p:nvCxnSpPr>
          <p:spPr>
            <a:xfrm>
              <a:off x="10637837" y="4423854"/>
              <a:ext cx="0" cy="521208"/>
            </a:xfrm>
            <a:prstGeom prst="straightConnector1">
              <a:avLst/>
            </a:prstGeom>
            <a:ln w="10160">
              <a:solidFill>
                <a:schemeClr val="bg1">
                  <a:lumMod val="50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E7AD8CE-55BE-488F-8981-517B25E70872}"/>
              </a:ext>
            </a:extLst>
          </p:cNvPr>
          <p:cNvGrpSpPr/>
          <p:nvPr/>
        </p:nvGrpSpPr>
        <p:grpSpPr>
          <a:xfrm>
            <a:off x="3627437" y="4579302"/>
            <a:ext cx="5181600" cy="365760"/>
            <a:chOff x="3627437" y="4579302"/>
            <a:chExt cx="5181600" cy="365760"/>
          </a:xfrm>
        </p:grpSpPr>
        <p:cxnSp>
          <p:nvCxnSpPr>
            <p:cNvPr id="19" name="Straight Connector 18">
              <a:extLst>
                <a:ext uri="{FF2B5EF4-FFF2-40B4-BE49-F238E27FC236}">
                  <a16:creationId xmlns:a16="http://schemas.microsoft.com/office/drawing/2014/main" id="{BE33E108-6BFA-4C34-A228-9BCA33B5E140}"/>
                </a:ext>
              </a:extLst>
            </p:cNvPr>
            <p:cNvCxnSpPr>
              <a:cxnSpLocks/>
            </p:cNvCxnSpPr>
            <p:nvPr/>
          </p:nvCxnSpPr>
          <p:spPr>
            <a:xfrm flipV="1">
              <a:off x="3627437" y="4579302"/>
              <a:ext cx="0" cy="36576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94B43-F3D4-4D1E-9276-9D777D2EC4CE}"/>
                </a:ext>
              </a:extLst>
            </p:cNvPr>
            <p:cNvCxnSpPr>
              <a:cxnSpLocks/>
            </p:cNvCxnSpPr>
            <p:nvPr/>
          </p:nvCxnSpPr>
          <p:spPr>
            <a:xfrm flipV="1">
              <a:off x="8809037" y="4579302"/>
              <a:ext cx="0" cy="365760"/>
            </a:xfrm>
            <a:prstGeom prst="line">
              <a:avLst/>
            </a:prstGeom>
            <a:ln w="10160">
              <a:solidFill>
                <a:schemeClr val="bg1">
                  <a:lumMod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E211A3-E9B8-48EA-BC01-7FDD5263EB09}"/>
                </a:ext>
              </a:extLst>
            </p:cNvPr>
            <p:cNvCxnSpPr/>
            <p:nvPr/>
          </p:nvCxnSpPr>
          <p:spPr>
            <a:xfrm>
              <a:off x="3627437" y="4579302"/>
              <a:ext cx="51816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0BF9E0F-1ECC-4410-A0C7-B8061A99F539}"/>
              </a:ext>
            </a:extLst>
          </p:cNvPr>
          <p:cNvGrpSpPr/>
          <p:nvPr/>
        </p:nvGrpSpPr>
        <p:grpSpPr>
          <a:xfrm>
            <a:off x="5303837" y="4716462"/>
            <a:ext cx="1752600" cy="228600"/>
            <a:chOff x="5303837" y="4716462"/>
            <a:chExt cx="1752600" cy="228600"/>
          </a:xfrm>
        </p:grpSpPr>
        <p:cxnSp>
          <p:nvCxnSpPr>
            <p:cNvPr id="23" name="Straight Connector 22">
              <a:extLst>
                <a:ext uri="{FF2B5EF4-FFF2-40B4-BE49-F238E27FC236}">
                  <a16:creationId xmlns:a16="http://schemas.microsoft.com/office/drawing/2014/main" id="{B80592C3-7FE4-4B56-B295-443B941182F5}"/>
                </a:ext>
              </a:extLst>
            </p:cNvPr>
            <p:cNvCxnSpPr>
              <a:cxnSpLocks/>
            </p:cNvCxnSpPr>
            <p:nvPr/>
          </p:nvCxnSpPr>
          <p:spPr>
            <a:xfrm flipV="1">
              <a:off x="5303837" y="4716462"/>
              <a:ext cx="0" cy="22860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7E5A4A-C193-4321-A953-7CF14CB4D1B6}"/>
                </a:ext>
              </a:extLst>
            </p:cNvPr>
            <p:cNvCxnSpPr>
              <a:cxnSpLocks/>
            </p:cNvCxnSpPr>
            <p:nvPr/>
          </p:nvCxnSpPr>
          <p:spPr>
            <a:xfrm flipV="1">
              <a:off x="7056437" y="4716462"/>
              <a:ext cx="0" cy="228600"/>
            </a:xfrm>
            <a:prstGeom prst="line">
              <a:avLst/>
            </a:prstGeom>
            <a:ln w="10160">
              <a:solidFill>
                <a:schemeClr val="bg1">
                  <a:lumMod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B9BE3-4FAB-4D80-B4F1-B2CB695B540A}"/>
                </a:ext>
              </a:extLst>
            </p:cNvPr>
            <p:cNvCxnSpPr/>
            <p:nvPr/>
          </p:nvCxnSpPr>
          <p:spPr>
            <a:xfrm>
              <a:off x="5303837" y="4716462"/>
              <a:ext cx="1752600" cy="0"/>
            </a:xfrm>
            <a:prstGeom prst="line">
              <a:avLst/>
            </a:prstGeom>
            <a:ln w="10160">
              <a:solidFill>
                <a:schemeClr val="bg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3EAF813C-C5E5-4121-9F8A-0E103987084C}"/>
              </a:ext>
            </a:extLst>
          </p:cNvPr>
          <p:cNvSpPr/>
          <p:nvPr/>
        </p:nvSpPr>
        <p:spPr bwMode="auto">
          <a:xfrm>
            <a:off x="6980237" y="4183062"/>
            <a:ext cx="5456238"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8309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wipe(left)">
                                      <p:cBhvr>
                                        <p:cTn id="7" dur="500"/>
                                        <p:tgtEl>
                                          <p:spTgt spid="8">
                                            <p:txEl>
                                              <p:pRg st="2" end="2"/>
                                            </p:txEl>
                                          </p:spTgt>
                                        </p:tgtEl>
                                      </p:cBhvr>
                                    </p:animEffec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26"/>
                                        </p:tgtEl>
                                      </p:cBhvr>
                                    </p:animEffect>
                                    <p:set>
                                      <p:cBhvr>
                                        <p:cTn id="11" dur="1" fill="hold">
                                          <p:stCondLst>
                                            <p:cond delay="499"/>
                                          </p:stCondLst>
                                        </p:cTn>
                                        <p:tgtEl>
                                          <p:spTgt spid="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EF7527-698C-4549-A95C-85B221917D91}"/>
              </a:ext>
            </a:extLst>
          </p:cNvPr>
          <p:cNvSpPr>
            <a:spLocks noGrp="1"/>
          </p:cNvSpPr>
          <p:nvPr>
            <p:ph type="sldNum" sz="quarter" idx="4"/>
          </p:nvPr>
        </p:nvSpPr>
        <p:spPr/>
        <p:txBody>
          <a:bodyPr/>
          <a:lstStyle/>
          <a:p>
            <a:fld id="{1BA29183-7CD2-4C0C-A7F1-D2FD10734D96}" type="slidenum">
              <a:rPr lang="en-US" smtClean="0"/>
              <a:pPr/>
              <a:t>9</a:t>
            </a:fld>
            <a:endParaRPr lang="en-US" dirty="0"/>
          </a:p>
        </p:txBody>
      </p:sp>
      <p:pic>
        <p:nvPicPr>
          <p:cNvPr id="1026" name="Picture 2" descr="Image result for u-net">
            <a:extLst>
              <a:ext uri="{FF2B5EF4-FFF2-40B4-BE49-F238E27FC236}">
                <a16:creationId xmlns:a16="http://schemas.microsoft.com/office/drawing/2014/main" id="{898B538B-2760-43F7-832B-CCC0606A9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78" y="296862"/>
            <a:ext cx="4936508" cy="32888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E0BE291-22F1-42A0-96B1-C1680E8DD181}"/>
              </a:ext>
            </a:extLst>
          </p:cNvPr>
          <p:cNvPicPr>
            <a:picLocks noChangeAspect="1"/>
          </p:cNvPicPr>
          <p:nvPr/>
        </p:nvPicPr>
        <p:blipFill>
          <a:blip r:embed="rId4"/>
          <a:stretch>
            <a:fillRect/>
          </a:stretch>
        </p:blipFill>
        <p:spPr>
          <a:xfrm>
            <a:off x="6775337" y="3660112"/>
            <a:ext cx="4937760" cy="2066860"/>
          </a:xfrm>
          <a:prstGeom prst="rect">
            <a:avLst/>
          </a:prstGeom>
        </p:spPr>
      </p:pic>
      <p:pic>
        <p:nvPicPr>
          <p:cNvPr id="1030" name="Picture 6" descr="Image result for segnet">
            <a:extLst>
              <a:ext uri="{FF2B5EF4-FFF2-40B4-BE49-F238E27FC236}">
                <a16:creationId xmlns:a16="http://schemas.microsoft.com/office/drawing/2014/main" id="{C03FEF03-B4EA-44BA-9082-A3F9AE1C7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337" y="449262"/>
            <a:ext cx="4937760" cy="23468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ully convolutional">
            <a:extLst>
              <a:ext uri="{FF2B5EF4-FFF2-40B4-BE49-F238E27FC236}">
                <a16:creationId xmlns:a16="http://schemas.microsoft.com/office/drawing/2014/main" id="{E2F679B3-36FA-415B-892E-27D187D4B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0" y="4492532"/>
            <a:ext cx="4937760" cy="1234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FCAF37-CCBC-428D-8599-BE320035FAA2}"/>
              </a:ext>
            </a:extLst>
          </p:cNvPr>
          <p:cNvSpPr txBox="1"/>
          <p:nvPr/>
        </p:nvSpPr>
        <p:spPr>
          <a:xfrm>
            <a:off x="1874837" y="3573462"/>
            <a:ext cx="18288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lumMod val="50000"/>
                  </a:schemeClr>
                </a:solidFill>
              </a:rPr>
              <a:t>U-Net</a:t>
            </a:r>
          </a:p>
        </p:txBody>
      </p:sp>
      <p:sp>
        <p:nvSpPr>
          <p:cNvPr id="11" name="TextBox 10">
            <a:extLst>
              <a:ext uri="{FF2B5EF4-FFF2-40B4-BE49-F238E27FC236}">
                <a16:creationId xmlns:a16="http://schemas.microsoft.com/office/drawing/2014/main" id="{C12CB58E-64C8-4630-AB7D-AC6CDFF0B81A}"/>
              </a:ext>
            </a:extLst>
          </p:cNvPr>
          <p:cNvSpPr txBox="1"/>
          <p:nvPr/>
        </p:nvSpPr>
        <p:spPr>
          <a:xfrm>
            <a:off x="8329817" y="2924798"/>
            <a:ext cx="18288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solidFill>
                  <a:schemeClr val="bg1">
                    <a:lumMod val="50000"/>
                  </a:schemeClr>
                </a:solidFill>
              </a:rPr>
              <a:t>SegNet</a:t>
            </a:r>
            <a:endParaRPr lang="en-US" sz="2000" dirty="0">
              <a:solidFill>
                <a:schemeClr val="bg1">
                  <a:lumMod val="50000"/>
                </a:schemeClr>
              </a:solidFill>
            </a:endParaRPr>
          </a:p>
        </p:txBody>
      </p:sp>
      <p:sp>
        <p:nvSpPr>
          <p:cNvPr id="12" name="TextBox 11">
            <a:extLst>
              <a:ext uri="{FF2B5EF4-FFF2-40B4-BE49-F238E27FC236}">
                <a16:creationId xmlns:a16="http://schemas.microsoft.com/office/drawing/2014/main" id="{2B6C988E-C5A6-4787-AE14-5524954783C8}"/>
              </a:ext>
            </a:extLst>
          </p:cNvPr>
          <p:cNvSpPr txBox="1"/>
          <p:nvPr/>
        </p:nvSpPr>
        <p:spPr>
          <a:xfrm>
            <a:off x="1646237" y="5591798"/>
            <a:ext cx="2743200" cy="572464"/>
          </a:xfrm>
          <a:prstGeom prst="rect">
            <a:avLst/>
          </a:prstGeom>
          <a:noFill/>
        </p:spPr>
        <p:txBody>
          <a:bodyPr wrap="square" lIns="182880" tIns="146304" rIns="182880" bIns="146304" rtlCol="0">
            <a:spAutoFit/>
          </a:bodyPr>
          <a:lstStyle/>
          <a:p>
            <a:pPr algn="ctr">
              <a:lnSpc>
                <a:spcPct val="90000"/>
              </a:lnSpc>
              <a:spcAft>
                <a:spcPts val="600"/>
              </a:spcAft>
            </a:pPr>
            <a:r>
              <a:rPr lang="en-US" altLang="zh-CN" sz="2000" dirty="0" err="1">
                <a:solidFill>
                  <a:schemeClr val="bg1">
                    <a:lumMod val="50000"/>
                  </a:schemeClr>
                </a:solidFill>
              </a:rPr>
              <a:t>DeconvNet</a:t>
            </a:r>
            <a:endParaRPr lang="en-US" sz="2000" dirty="0">
              <a:solidFill>
                <a:schemeClr val="bg1">
                  <a:lumMod val="50000"/>
                </a:schemeClr>
              </a:solidFill>
            </a:endParaRPr>
          </a:p>
        </p:txBody>
      </p:sp>
      <p:sp>
        <p:nvSpPr>
          <p:cNvPr id="13" name="TextBox 12">
            <a:extLst>
              <a:ext uri="{FF2B5EF4-FFF2-40B4-BE49-F238E27FC236}">
                <a16:creationId xmlns:a16="http://schemas.microsoft.com/office/drawing/2014/main" id="{96FD7669-B0A8-476D-AEE4-77893086414F}"/>
              </a:ext>
            </a:extLst>
          </p:cNvPr>
          <p:cNvSpPr txBox="1"/>
          <p:nvPr/>
        </p:nvSpPr>
        <p:spPr>
          <a:xfrm>
            <a:off x="8030730" y="5591798"/>
            <a:ext cx="2743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lumMod val="50000"/>
                  </a:schemeClr>
                </a:solidFill>
              </a:rPr>
              <a:t>Hourglass</a:t>
            </a:r>
          </a:p>
        </p:txBody>
      </p:sp>
      <p:sp>
        <p:nvSpPr>
          <p:cNvPr id="14" name="TextBox 13">
            <a:extLst>
              <a:ext uri="{FF2B5EF4-FFF2-40B4-BE49-F238E27FC236}">
                <a16:creationId xmlns:a16="http://schemas.microsoft.com/office/drawing/2014/main" id="{D284CEEF-9728-4F38-A298-BD0987F6AF8E}"/>
              </a:ext>
            </a:extLst>
          </p:cNvPr>
          <p:cNvSpPr txBox="1"/>
          <p:nvPr/>
        </p:nvSpPr>
        <p:spPr>
          <a:xfrm>
            <a:off x="3475037" y="6277598"/>
            <a:ext cx="5486400" cy="572464"/>
          </a:xfrm>
          <a:prstGeom prst="rect">
            <a:avLst/>
          </a:prstGeom>
          <a:solidFill>
            <a:schemeClr val="accent6"/>
          </a:solidFill>
        </p:spPr>
        <p:txBody>
          <a:bodyPr wrap="square" lIns="182880" tIns="146304" rIns="182880" bIns="146304" rtlCol="0">
            <a:spAutoFit/>
          </a:bodyPr>
          <a:lstStyle/>
          <a:p>
            <a:pPr algn="ctr">
              <a:lnSpc>
                <a:spcPct val="90000"/>
              </a:lnSpc>
              <a:spcAft>
                <a:spcPts val="600"/>
              </a:spcAft>
            </a:pPr>
            <a:r>
              <a:rPr lang="en-US" altLang="zh-CN" sz="2000" dirty="0">
                <a:solidFill>
                  <a:schemeClr val="bg1"/>
                </a:solidFill>
              </a:rPr>
              <a:t>Look different, essentially the same</a:t>
            </a:r>
            <a:endParaRPr lang="en-US" sz="2000" i="1" dirty="0">
              <a:solidFill>
                <a:schemeClr val="bg1"/>
              </a:solidFill>
            </a:endParaRPr>
          </a:p>
        </p:txBody>
      </p:sp>
    </p:spTree>
    <p:extLst>
      <p:ext uri="{BB962C8B-B14F-4D97-AF65-F5344CB8AC3E}">
        <p14:creationId xmlns:p14="http://schemas.microsoft.com/office/powerpoint/2010/main" val="16700688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61.2|22.3|104.5"/>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6_1-30027_Bing_BG_Template_Full_16x9">
  <a:themeElements>
    <a:clrScheme name="Custom 1">
      <a:dk1>
        <a:srgbClr val="505050"/>
      </a:dk1>
      <a:lt1>
        <a:srgbClr val="FFFFFF"/>
      </a:lt1>
      <a:dk2>
        <a:srgbClr val="A3A3A3"/>
      </a:dk2>
      <a:lt2>
        <a:srgbClr val="FFB900"/>
      </a:lt2>
      <a:accent1>
        <a:srgbClr val="FFB900"/>
      </a:accent1>
      <a:accent2>
        <a:srgbClr val="FFF100"/>
      </a:accent2>
      <a:accent3>
        <a:srgbClr val="E81123"/>
      </a:accent3>
      <a:accent4>
        <a:srgbClr val="FF8C00"/>
      </a:accent4>
      <a:accent5>
        <a:srgbClr val="505050"/>
      </a:accent5>
      <a:accent6>
        <a:srgbClr val="A3A3A3"/>
      </a:accent6>
      <a:hlink>
        <a:srgbClr val="006DD4"/>
      </a:hlink>
      <a:folHlink>
        <a:srgbClr val="4CA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A615"/>
        </a:solidFill>
        <a:ln w="10795" cap="flat" cmpd="sng" algn="ctr">
          <a:noFill/>
          <a:prstDash val="solid"/>
          <a:headEnd type="none" w="med" len="med"/>
          <a:tailEnd type="none" w="med" len="med"/>
        </a:ln>
        <a:effectLst/>
      </a:spPr>
      <a:bodyPr vert="horz" wrap="square" lIns="91436" tIns="45718" rIns="91436" bIns="45718" numCol="1" rtlCol="0" anchor="ctr" anchorCtr="0" compatLnSpc="1">
        <a:prstTxWarp prst="textNoShape">
          <a:avLst/>
        </a:prstTxWarp>
      </a:bodyPr>
      <a:lstStyle>
        <a:defPPr marL="0" marR="0" indent="0" algn="ctr" defTabSz="914099" eaLnBrk="1" fontAlgn="base" latinLnBrk="0" hangingPunct="1">
          <a:lnSpc>
            <a:spcPct val="100000"/>
          </a:lnSpc>
          <a:spcBef>
            <a:spcPct val="0"/>
          </a:spcBef>
          <a:spcAft>
            <a:spcPct val="0"/>
          </a:spcAft>
          <a:buClrTx/>
          <a:buSzTx/>
          <a:buFontTx/>
          <a:buNone/>
          <a:tabLst/>
          <a:defRPr kumimoji="0" sz="1400" b="0" i="0" u="none" strike="noStrike" kern="0" cap="none" spc="0" normalizeH="0" baseline="0" noProof="0" dirty="0">
            <a:ln>
              <a:noFill/>
            </a:ln>
            <a:gradFill>
              <a:gsLst>
                <a:gs pos="0">
                  <a:srgbClr val="FFFFFF"/>
                </a:gs>
                <a:gs pos="100000">
                  <a:srgbClr val="FFFFFF"/>
                </a:gs>
              </a:gsLst>
              <a:lin ang="5400000" scaled="0"/>
            </a:gradFill>
            <a:effectLst/>
            <a:uLnTx/>
            <a:uFillTx/>
          </a:defRPr>
        </a:defPPr>
      </a:lst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tIns="0" rIns="0" bIns="0" rtlCol="0">
        <a:spAutoFit/>
      </a:bodyPr>
      <a:lstStyle>
        <a:defPPr marL="0">
          <a:lnSpc>
            <a:spcPct val="90000"/>
          </a:lnSpc>
          <a:spcBef>
            <a:spcPct val="20000"/>
          </a:spcBef>
          <a:buClr>
            <a:schemeClr val="tx2"/>
          </a:buClr>
          <a:buSzPct val="115000"/>
          <a:defRPr sz="2800" dirty="0" err="1">
            <a:gradFill>
              <a:gsLst>
                <a:gs pos="5417">
                  <a:schemeClr val="bg2"/>
                </a:gs>
                <a:gs pos="98000">
                  <a:schemeClr val="bg2"/>
                </a:gs>
              </a:gsLst>
              <a:lin ang="5400000" scaled="0"/>
            </a:gradFill>
            <a:latin typeface="Segoe UI Light" pitchFamily="34" charset="0"/>
          </a:defRPr>
        </a:defPPr>
      </a:lstStyle>
    </a:txDef>
  </a:objectDefaults>
  <a:extraClrSchemeLst/>
  <a:extLst>
    <a:ext uri="{05A4C25C-085E-4340-85A3-A5531E510DB2}">
      <thm15:themeFamily xmlns:thm15="http://schemas.microsoft.com/office/thememl/2012/main" name="1-30027_Bing_BG_Template_Light_16x9_v06" id="{2867955C-AC63-4C37-AD44-7374929DBACA}" vid="{C0473D7C-BB06-46BB-97DF-85AB11AF9B94}"/>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ingHintHash xmlns="fbf58d12-56b5-442a-b41b-03bf119f714c">-103767253</SharingHintHash>
    <SharedWithUsers xmlns="fbf58d12-56b5-442a-b41b-03bf119f714c">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AEFB455370B640959C356FB6FA8E4D" ma:contentTypeVersion="3" ma:contentTypeDescription="Create a new document." ma:contentTypeScope="" ma:versionID="f6d82bf30b939ee1aa3efb0b839505fd">
  <xsd:schema xmlns:xsd="http://www.w3.org/2001/XMLSchema" xmlns:xs="http://www.w3.org/2001/XMLSchema" xmlns:p="http://schemas.microsoft.com/office/2006/metadata/properties" xmlns:ns2="fbf58d12-56b5-442a-b41b-03bf119f714c" targetNamespace="http://schemas.microsoft.com/office/2006/metadata/properties" ma:root="true" ma:fieldsID="b8e18bcfa25e89724aea1656f7d837d6" ns2:_="">
    <xsd:import namespace="fbf58d12-56b5-442a-b41b-03bf119f71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f58d12-56b5-442a-b41b-03bf119f71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fbf58d12-56b5-442a-b41b-03bf119f714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E673437-980E-46B1-A25A-C2B7BEAEC5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f58d12-56b5-442a-b41b-03bf119f71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Template>
  <TotalTime>53081</TotalTime>
  <Words>2593</Words>
  <Application>Microsoft Office PowerPoint</Application>
  <PresentationFormat>Custom</PresentationFormat>
  <Paragraphs>845</Paragraphs>
  <Slides>42</Slides>
  <Notes>38</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42</vt:i4>
      </vt:variant>
    </vt:vector>
  </HeadingPairs>
  <TitlesOfParts>
    <vt:vector size="54" baseType="lpstr">
      <vt:lpstr>Avenir LT Pro 45 Book</vt:lpstr>
      <vt:lpstr>Arial</vt:lpstr>
      <vt:lpstr>Cambria Math</vt:lpstr>
      <vt:lpstr>Consolas</vt:lpstr>
      <vt:lpstr>Segoe UI</vt:lpstr>
      <vt:lpstr>Segoe UI Light</vt:lpstr>
      <vt:lpstr>Times New Roman</vt:lpstr>
      <vt:lpstr>Wingdings</vt:lpstr>
      <vt:lpstr>5-30629_Build_Template_WHITE</vt:lpstr>
      <vt:lpstr>5-30629_Build_Template_DARK BLUE</vt:lpstr>
      <vt:lpstr>6_1-30027_Bing_BG_Template_Full_16x9</vt:lpstr>
      <vt:lpstr>1_5-30629_Build_Template_WHITE</vt:lpstr>
      <vt:lpstr> HRNet: Deep High-Resolution Representation  Learning for Visual Recognition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IGC</dc:title>
  <dc:subject/>
  <dc:creator>jingdw@microsoft.com</dc:creator>
  <cp:keywords>CV, DL</cp:keywords>
  <dc:description/>
  <cp:lastModifiedBy>Jingdong Wang</cp:lastModifiedBy>
  <cp:revision>2607</cp:revision>
  <cp:lastPrinted>2016-12-14T09:22:16Z</cp:lastPrinted>
  <dcterms:created xsi:type="dcterms:W3CDTF">2015-03-02T15:58:31Z</dcterms:created>
  <dcterms:modified xsi:type="dcterms:W3CDTF">2019-08-13T11:05:10Z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0x010100D8AEFB455370B640959C356FB6FA8E4D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jingdw@microsoft.com</vt:lpwstr>
  </property>
  <property fmtid="{D5CDD505-2E9C-101B-9397-08002B2CF9AE}" pid="18" name="MSIP_Label_f42aa342-8706-4288-bd11-ebb85995028c_SetDate">
    <vt:lpwstr>2017-08-02T09:54:08.3904622+08:00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